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9" r:id="rId6"/>
    <p:sldId id="260" r:id="rId7"/>
    <p:sldId id="270" r:id="rId8"/>
    <p:sldId id="263" r:id="rId9"/>
    <p:sldId id="264" r:id="rId10"/>
    <p:sldId id="265" r:id="rId11"/>
    <p:sldId id="275" r:id="rId12"/>
    <p:sldId id="276" r:id="rId13"/>
    <p:sldId id="261" r:id="rId14"/>
    <p:sldId id="266" r:id="rId15"/>
    <p:sldId id="271" r:id="rId16"/>
    <p:sldId id="272" r:id="rId17"/>
    <p:sldId id="262" r:id="rId18"/>
    <p:sldId id="273" r:id="rId19"/>
    <p:sldId id="274" r:id="rId20"/>
    <p:sldId id="267" r:id="rId21"/>
  </p:sldIdLst>
  <p:sldSz cx="12192000" cy="6858000"/>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F43142F7-BD4A-4551-98E7-B0539997B0B1}" type="datetimeFigureOut">
              <a:rPr lang="tr-TR" smtClean="0"/>
              <a:t>20.04.2022</a:t>
            </a:fld>
            <a:endParaRPr lang="tr-TR"/>
          </a:p>
        </p:txBody>
      </p:sp>
      <p:sp>
        <p:nvSpPr>
          <p:cNvPr id="4" name="Altbilgi Yer Tutucusu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E06A172-CD9B-47E2-B245-03E44F53E7A8}" type="slidenum">
              <a:rPr lang="tr-TR" smtClean="0"/>
              <a:t>‹#›</a:t>
            </a:fld>
            <a:endParaRPr lang="tr-TR"/>
          </a:p>
        </p:txBody>
      </p:sp>
    </p:spTree>
    <p:extLst>
      <p:ext uri="{BB962C8B-B14F-4D97-AF65-F5344CB8AC3E}">
        <p14:creationId xmlns:p14="http://schemas.microsoft.com/office/powerpoint/2010/main" val="9321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9FC97AC-FFFA-457E-A54E-D7116E73D95F}" type="datetimeFigureOut">
              <a:rPr lang="tr-TR" smtClean="0"/>
              <a:t>20.04.2022</a:t>
            </a:fld>
            <a:endParaRPr lang="tr-TR"/>
          </a:p>
        </p:txBody>
      </p:sp>
      <p:sp>
        <p:nvSpPr>
          <p:cNvPr id="4" name="Slayt Görüntüsü Yer Tutucus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8347637-3339-4494-BB09-05E265621944}" type="slidenum">
              <a:rPr lang="tr-TR" smtClean="0"/>
              <a:t>‹#›</a:t>
            </a:fld>
            <a:endParaRPr lang="tr-TR"/>
          </a:p>
        </p:txBody>
      </p:sp>
    </p:spTree>
    <p:extLst>
      <p:ext uri="{BB962C8B-B14F-4D97-AF65-F5344CB8AC3E}">
        <p14:creationId xmlns:p14="http://schemas.microsoft.com/office/powerpoint/2010/main" val="329776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8347637-3339-4494-BB09-05E265621944}" type="slidenum">
              <a:rPr lang="tr-TR" smtClean="0"/>
              <a:t>1</a:t>
            </a:fld>
            <a:endParaRPr lang="tr-TR"/>
          </a:p>
        </p:txBody>
      </p:sp>
    </p:spTree>
    <p:extLst>
      <p:ext uri="{BB962C8B-B14F-4D97-AF65-F5344CB8AC3E}">
        <p14:creationId xmlns:p14="http://schemas.microsoft.com/office/powerpoint/2010/main" val="166811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10</a:t>
            </a:fld>
            <a:endParaRPr lang="tr-TR"/>
          </a:p>
        </p:txBody>
      </p:sp>
    </p:spTree>
    <p:extLst>
      <p:ext uri="{BB962C8B-B14F-4D97-AF65-F5344CB8AC3E}">
        <p14:creationId xmlns:p14="http://schemas.microsoft.com/office/powerpoint/2010/main" val="259960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11</a:t>
            </a:fld>
            <a:endParaRPr lang="tr-TR"/>
          </a:p>
        </p:txBody>
      </p:sp>
    </p:spTree>
    <p:extLst>
      <p:ext uri="{BB962C8B-B14F-4D97-AF65-F5344CB8AC3E}">
        <p14:creationId xmlns:p14="http://schemas.microsoft.com/office/powerpoint/2010/main" val="304012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12</a:t>
            </a:fld>
            <a:endParaRPr lang="tr-TR"/>
          </a:p>
        </p:txBody>
      </p:sp>
    </p:spTree>
    <p:extLst>
      <p:ext uri="{BB962C8B-B14F-4D97-AF65-F5344CB8AC3E}">
        <p14:creationId xmlns:p14="http://schemas.microsoft.com/office/powerpoint/2010/main" val="104926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13</a:t>
            </a:fld>
            <a:endParaRPr lang="tr-TR"/>
          </a:p>
        </p:txBody>
      </p:sp>
    </p:spTree>
    <p:extLst>
      <p:ext uri="{BB962C8B-B14F-4D97-AF65-F5344CB8AC3E}">
        <p14:creationId xmlns:p14="http://schemas.microsoft.com/office/powerpoint/2010/main" val="41378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14</a:t>
            </a:fld>
            <a:endParaRPr lang="tr-TR"/>
          </a:p>
        </p:txBody>
      </p:sp>
    </p:spTree>
    <p:extLst>
      <p:ext uri="{BB962C8B-B14F-4D97-AF65-F5344CB8AC3E}">
        <p14:creationId xmlns:p14="http://schemas.microsoft.com/office/powerpoint/2010/main" val="142210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15</a:t>
            </a:fld>
            <a:endParaRPr lang="tr-TR"/>
          </a:p>
        </p:txBody>
      </p:sp>
    </p:spTree>
    <p:extLst>
      <p:ext uri="{BB962C8B-B14F-4D97-AF65-F5344CB8AC3E}">
        <p14:creationId xmlns:p14="http://schemas.microsoft.com/office/powerpoint/2010/main" val="80701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16</a:t>
            </a:fld>
            <a:endParaRPr lang="tr-TR"/>
          </a:p>
        </p:txBody>
      </p:sp>
    </p:spTree>
    <p:extLst>
      <p:ext uri="{BB962C8B-B14F-4D97-AF65-F5344CB8AC3E}">
        <p14:creationId xmlns:p14="http://schemas.microsoft.com/office/powerpoint/2010/main" val="223588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17</a:t>
            </a:fld>
            <a:endParaRPr lang="tr-TR"/>
          </a:p>
        </p:txBody>
      </p:sp>
    </p:spTree>
    <p:extLst>
      <p:ext uri="{BB962C8B-B14F-4D97-AF65-F5344CB8AC3E}">
        <p14:creationId xmlns:p14="http://schemas.microsoft.com/office/powerpoint/2010/main" val="698657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18</a:t>
            </a:fld>
            <a:endParaRPr lang="tr-TR"/>
          </a:p>
        </p:txBody>
      </p:sp>
    </p:spTree>
    <p:extLst>
      <p:ext uri="{BB962C8B-B14F-4D97-AF65-F5344CB8AC3E}">
        <p14:creationId xmlns:p14="http://schemas.microsoft.com/office/powerpoint/2010/main" val="397217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19</a:t>
            </a:fld>
            <a:endParaRPr lang="tr-TR"/>
          </a:p>
        </p:txBody>
      </p:sp>
    </p:spTree>
    <p:extLst>
      <p:ext uri="{BB962C8B-B14F-4D97-AF65-F5344CB8AC3E}">
        <p14:creationId xmlns:p14="http://schemas.microsoft.com/office/powerpoint/2010/main" val="377993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2</a:t>
            </a:fld>
            <a:endParaRPr lang="tr-TR"/>
          </a:p>
        </p:txBody>
      </p:sp>
    </p:spTree>
    <p:extLst>
      <p:ext uri="{BB962C8B-B14F-4D97-AF65-F5344CB8AC3E}">
        <p14:creationId xmlns:p14="http://schemas.microsoft.com/office/powerpoint/2010/main" val="422348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20</a:t>
            </a:fld>
            <a:endParaRPr lang="tr-TR"/>
          </a:p>
        </p:txBody>
      </p:sp>
    </p:spTree>
    <p:extLst>
      <p:ext uri="{BB962C8B-B14F-4D97-AF65-F5344CB8AC3E}">
        <p14:creationId xmlns:p14="http://schemas.microsoft.com/office/powerpoint/2010/main" val="53789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3</a:t>
            </a:fld>
            <a:endParaRPr lang="tr-TR"/>
          </a:p>
        </p:txBody>
      </p:sp>
    </p:spTree>
    <p:extLst>
      <p:ext uri="{BB962C8B-B14F-4D97-AF65-F5344CB8AC3E}">
        <p14:creationId xmlns:p14="http://schemas.microsoft.com/office/powerpoint/2010/main" val="206002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4</a:t>
            </a:fld>
            <a:endParaRPr lang="tr-TR"/>
          </a:p>
        </p:txBody>
      </p:sp>
    </p:spTree>
    <p:extLst>
      <p:ext uri="{BB962C8B-B14F-4D97-AF65-F5344CB8AC3E}">
        <p14:creationId xmlns:p14="http://schemas.microsoft.com/office/powerpoint/2010/main" val="138067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5</a:t>
            </a:fld>
            <a:endParaRPr lang="tr-TR"/>
          </a:p>
        </p:txBody>
      </p:sp>
    </p:spTree>
    <p:extLst>
      <p:ext uri="{BB962C8B-B14F-4D97-AF65-F5344CB8AC3E}">
        <p14:creationId xmlns:p14="http://schemas.microsoft.com/office/powerpoint/2010/main" val="353621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6</a:t>
            </a:fld>
            <a:endParaRPr lang="tr-TR"/>
          </a:p>
        </p:txBody>
      </p:sp>
    </p:spTree>
    <p:extLst>
      <p:ext uri="{BB962C8B-B14F-4D97-AF65-F5344CB8AC3E}">
        <p14:creationId xmlns:p14="http://schemas.microsoft.com/office/powerpoint/2010/main" val="32533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7</a:t>
            </a:fld>
            <a:endParaRPr lang="tr-TR"/>
          </a:p>
        </p:txBody>
      </p:sp>
    </p:spTree>
    <p:extLst>
      <p:ext uri="{BB962C8B-B14F-4D97-AF65-F5344CB8AC3E}">
        <p14:creationId xmlns:p14="http://schemas.microsoft.com/office/powerpoint/2010/main" val="87693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8</a:t>
            </a:fld>
            <a:endParaRPr lang="tr-TR"/>
          </a:p>
        </p:txBody>
      </p:sp>
    </p:spTree>
    <p:extLst>
      <p:ext uri="{BB962C8B-B14F-4D97-AF65-F5344CB8AC3E}">
        <p14:creationId xmlns:p14="http://schemas.microsoft.com/office/powerpoint/2010/main" val="244578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8347637-3339-4494-BB09-05E265621944}" type="slidenum">
              <a:rPr lang="tr-TR" smtClean="0"/>
              <a:t>9</a:t>
            </a:fld>
            <a:endParaRPr lang="tr-TR"/>
          </a:p>
        </p:txBody>
      </p:sp>
    </p:spTree>
    <p:extLst>
      <p:ext uri="{BB962C8B-B14F-4D97-AF65-F5344CB8AC3E}">
        <p14:creationId xmlns:p14="http://schemas.microsoft.com/office/powerpoint/2010/main" val="374877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85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A37188B-4281-4515-8894-9BE3FF79788D}" type="datetimeFigureOut">
              <a:rPr lang="tr-TR" smtClean="0"/>
              <a:t>20.04.2022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105449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61371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94486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329936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2904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61673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198949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36083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235452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A37188B-4281-4515-8894-9BE3FF79788D}" type="datetimeFigureOut">
              <a:rPr lang="tr-TR" smtClean="0"/>
              <a:t>20.04.2022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204708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A37188B-4281-4515-8894-9BE3FF79788D}" type="datetimeFigureOut">
              <a:rPr lang="tr-TR" smtClean="0"/>
              <a:t>20.04.2022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219476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A37188B-4281-4515-8894-9BE3FF79788D}" type="datetimeFigureOut">
              <a:rPr lang="tr-TR" smtClean="0"/>
              <a:t>20.04.2022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19936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A37188B-4281-4515-8894-9BE3FF79788D}" type="datetimeFigureOut">
              <a:rPr lang="tr-TR" smtClean="0"/>
              <a:t>20.04.2022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42827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7188B-4281-4515-8894-9BE3FF79788D}" type="datetimeFigureOut">
              <a:rPr lang="tr-TR" smtClean="0"/>
              <a:t>20.04.2022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116903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A37188B-4281-4515-8894-9BE3FF79788D}" type="datetimeFigureOut">
              <a:rPr lang="tr-TR" smtClean="0"/>
              <a:t>20.04.2022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89446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A37188B-4281-4515-8894-9BE3FF79788D}" type="datetimeFigureOut">
              <a:rPr lang="tr-TR" smtClean="0"/>
              <a:t>20.04.2022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CEE5F1-98E9-46A1-BBEC-4584F3A1CB95}" type="slidenum">
              <a:rPr lang="tr-TR" smtClean="0"/>
              <a:t>‹#›</a:t>
            </a:fld>
            <a:endParaRPr lang="tr-TR"/>
          </a:p>
        </p:txBody>
      </p:sp>
    </p:spTree>
    <p:extLst>
      <p:ext uri="{BB962C8B-B14F-4D97-AF65-F5344CB8AC3E}">
        <p14:creationId xmlns:p14="http://schemas.microsoft.com/office/powerpoint/2010/main" val="99792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A37188B-4281-4515-8894-9BE3FF79788D}" type="datetimeFigureOut">
              <a:rPr lang="tr-TR" smtClean="0"/>
              <a:t>20.04.2022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7CEE5F1-98E9-46A1-BBEC-4584F3A1CB95}" type="slidenum">
              <a:rPr lang="tr-TR" smtClean="0"/>
              <a:t>‹#›</a:t>
            </a:fld>
            <a:endParaRPr lang="tr-TR"/>
          </a:p>
        </p:txBody>
      </p:sp>
    </p:spTree>
    <p:extLst>
      <p:ext uri="{BB962C8B-B14F-4D97-AF65-F5344CB8AC3E}">
        <p14:creationId xmlns:p14="http://schemas.microsoft.com/office/powerpoint/2010/main" val="35176486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urolgyo.com/tr/blog/ev-alirken-dikkat-etmeniz-ve-bilmeniz-gerekenle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tr.wikipedia.org/wiki/T%C3%BCrk_Medeni_Kanunu" TargetMode="External"/><Relationship Id="rId7" Type="http://schemas.openxmlformats.org/officeDocument/2006/relationships/hyperlink" Target="https://tr.wikipedia.org/w/index.php?title=Ba%C4%9F%C4%B1ms%C4%B1z_b%C3%B6l%C3%BCm&amp;action=edit&amp;redlink=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r.wikipedia.org/w/index.php?title=Kat_m%C3%BClkiyeti_k%C3%BCt%C3%BC%C4%9F%C3%BC&amp;action=edit&amp;redlink=1" TargetMode="External"/><Relationship Id="rId5" Type="http://schemas.openxmlformats.org/officeDocument/2006/relationships/hyperlink" Target="https://tr.wikipedia.org/wiki/Tapu_k%C3%BCt%C3%BC%C4%9F%C3%BC" TargetMode="External"/><Relationship Id="rId4" Type="http://schemas.openxmlformats.org/officeDocument/2006/relationships/hyperlink" Target="https://tr.wikipedia.org/wiki/Arazi"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5835" y="999307"/>
            <a:ext cx="8001000" cy="2971801"/>
          </a:xfrm>
        </p:spPr>
        <p:txBody>
          <a:bodyPr>
            <a:normAutofit/>
          </a:bodyPr>
          <a:lstStyle/>
          <a:p>
            <a:pPr algn="ctr"/>
            <a:r>
              <a:rPr lang="tr-TR" sz="5400" dirty="0"/>
              <a:t>GAYRİMENKULU ELDEN ÇIKARMA VE VERGİ MEVZUATI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9407" y="4171406"/>
            <a:ext cx="1612328" cy="1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0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3238" y="156750"/>
            <a:ext cx="8534400" cy="1507067"/>
          </a:xfrm>
        </p:spPr>
        <p:txBody>
          <a:bodyPr/>
          <a:lstStyle/>
          <a:p>
            <a:r>
              <a:rPr lang="tr-TR" b="1" dirty="0"/>
              <a:t>Şahıslar AÇISINDAN DEĞER ARTIŞ KAZANCI</a:t>
            </a:r>
            <a:endParaRPr lang="tr-TR" dirty="0"/>
          </a:p>
        </p:txBody>
      </p:sp>
      <p:sp>
        <p:nvSpPr>
          <p:cNvPr id="3" name="İçerik Yer Tutucusu 2"/>
          <p:cNvSpPr>
            <a:spLocks noGrp="1"/>
          </p:cNvSpPr>
          <p:nvPr>
            <p:ph idx="1"/>
          </p:nvPr>
        </p:nvSpPr>
        <p:spPr>
          <a:xfrm>
            <a:off x="569581" y="1751416"/>
            <a:ext cx="8534400" cy="4658715"/>
          </a:xfrm>
        </p:spPr>
        <p:txBody>
          <a:bodyPr>
            <a:normAutofit fontScale="70000" lnSpcReduction="20000"/>
          </a:bodyPr>
          <a:lstStyle/>
          <a:p>
            <a:pPr algn="just"/>
            <a:r>
              <a:rPr lang="tr-TR" dirty="0">
                <a:solidFill>
                  <a:schemeClr val="tx1"/>
                </a:solidFill>
              </a:rPr>
              <a:t> 		Ev satarken ve </a:t>
            </a:r>
            <a:r>
              <a:rPr lang="tr-TR" dirty="0">
                <a:solidFill>
                  <a:schemeClr val="tx1"/>
                </a:solidFill>
                <a:hlinkClick r:id="rId3"/>
              </a:rPr>
              <a:t>ev alırken dikkat edilmesi gerekenler</a:t>
            </a:r>
            <a:r>
              <a:rPr lang="tr-TR" dirty="0">
                <a:solidFill>
                  <a:schemeClr val="tx1"/>
                </a:solidFill>
              </a:rPr>
              <a:t> arasında yer alan durumlardan biri de gayrimenkul değer artış kazancıdır. Gayrimenkul değer artış kazancı, satın alınan gayrimenkulün 5 yıl içerisinde satılması durumunda ödenmesi gereken vergidir. Konutun satışıyla birlikte elde edilecek gelirin belli bir kısmı bu vergi doğrultusunda hesaplanır ve devlete ödenir. Gelir Vergisi Kanununda yer alan 80. madde bağlamında alınan gayrimenkul değer artış kazancı vergisi, konutunuzu ne zaman sattığınız açısından oldukça önemlidir.</a:t>
            </a:r>
          </a:p>
          <a:p>
            <a:pPr algn="just"/>
            <a:r>
              <a:rPr lang="tr-TR" b="1" dirty="0">
                <a:solidFill>
                  <a:schemeClr val="tx1"/>
                </a:solidFill>
                <a:latin typeface="Times New Roman" panose="02020603050405020304" pitchFamily="18" charset="0"/>
                <a:cs typeface="Times New Roman" panose="02020603050405020304" pitchFamily="18" charset="0"/>
              </a:rPr>
              <a:t>Gayrimenkul Değer Artış Vergisi hesaplama örneği üzerinden ilerleyelim.</a:t>
            </a:r>
          </a:p>
          <a:p>
            <a:pPr marL="0" indent="0" fontAlgn="auto">
              <a:buNone/>
            </a:pPr>
            <a:r>
              <a:rPr lang="tr-TR" dirty="0">
                <a:solidFill>
                  <a:schemeClr val="tx1"/>
                </a:solidFill>
                <a:latin typeface="Times New Roman" panose="02020603050405020304" pitchFamily="18" charset="0"/>
                <a:cs typeface="Times New Roman" panose="02020603050405020304" pitchFamily="18" charset="0"/>
              </a:rPr>
              <a:t>	1 Kasım 2017 tarihinde 100.000 TL'ye alınan bir ev, 1 Kasım 2021 tarihinde 300.000 TL'ye 	satılacak 	olsun. Bu durumda evin güncel değerini hesaplamak için alış-satış gerçekleşmeden 	önceki aylar olan 	Ekim 2017 ve Ekim 2021 fiyat endeksleri bölünmeli ve evin alış fiyatıyla 	çarpılmalı.</a:t>
            </a:r>
          </a:p>
          <a:p>
            <a:pPr marL="0" indent="0">
              <a:buNone/>
            </a:pPr>
            <a:r>
              <a:rPr lang="tr-TR" dirty="0">
                <a:solidFill>
                  <a:schemeClr val="tx1"/>
                </a:solidFill>
                <a:latin typeface="Times New Roman" panose="02020603050405020304" pitchFamily="18" charset="0"/>
                <a:cs typeface="Times New Roman" panose="02020603050405020304" pitchFamily="18" charset="0"/>
              </a:rPr>
              <a:t>		Ekim 2017 Yİ-ÜFE: 306.04</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		Ekim 2021 Yİ-ÜFE: 780.45</a:t>
            </a:r>
          </a:p>
          <a:p>
            <a:pPr marL="0" indent="0" algn="just" fontAlgn="auto">
              <a:buNone/>
            </a:pPr>
            <a:r>
              <a:rPr lang="tr-TR" dirty="0">
                <a:solidFill>
                  <a:schemeClr val="tx1"/>
                </a:solidFill>
                <a:latin typeface="Times New Roman" panose="02020603050405020304" pitchFamily="18" charset="0"/>
                <a:cs typeface="Times New Roman" panose="02020603050405020304" pitchFamily="18" charset="0"/>
              </a:rPr>
              <a:t>	TÜİK verilerinden elde edilen bu fiyat endekslerine göre evin güncel bedeli bu şekilde hesaplanır:</a:t>
            </a:r>
          </a:p>
          <a:p>
            <a:pPr marL="0" indent="0">
              <a:buNone/>
            </a:pPr>
            <a:r>
              <a:rPr lang="tr-TR" dirty="0">
                <a:solidFill>
                  <a:schemeClr val="tx1"/>
                </a:solidFill>
                <a:latin typeface="Times New Roman" panose="02020603050405020304" pitchFamily="18" charset="0"/>
                <a:cs typeface="Times New Roman" panose="02020603050405020304" pitchFamily="18" charset="0"/>
              </a:rPr>
              <a:t>	100.000 TL (konut alış fiyatı) x (780.45 / 306.04 ) = 255.016 TL (evin güncel fiyatı)</a:t>
            </a:r>
          </a:p>
          <a:p>
            <a:pPr marL="0" indent="0" algn="just" fontAlgn="auto">
              <a:buNone/>
            </a:pPr>
            <a:r>
              <a:rPr lang="tr-TR" dirty="0">
                <a:solidFill>
                  <a:schemeClr val="tx1"/>
                </a:solidFill>
                <a:latin typeface="Times New Roman" panose="02020603050405020304" pitchFamily="18" charset="0"/>
                <a:cs typeface="Times New Roman" panose="02020603050405020304" pitchFamily="18" charset="0"/>
              </a:rPr>
              <a:t>	Evin bugünkü satış fiyatından, endeks doğrultusunda elde edilen güncel bedel çıkarılır.</a:t>
            </a:r>
          </a:p>
          <a:p>
            <a:pPr marL="0" indent="0">
              <a:buNone/>
            </a:pPr>
            <a:r>
              <a:rPr lang="tr-TR" dirty="0">
                <a:solidFill>
                  <a:schemeClr val="tx1"/>
                </a:solidFill>
                <a:latin typeface="Times New Roman" panose="02020603050405020304" pitchFamily="18" charset="0"/>
                <a:cs typeface="Times New Roman" panose="02020603050405020304" pitchFamily="18" charset="0"/>
              </a:rPr>
              <a:t>	300.000 (evin satış fiyatı) – 255.016 (evin güncel bedeli) = 44.984 TL</a:t>
            </a:r>
          </a:p>
          <a:p>
            <a:pPr algn="just"/>
            <a:endParaRPr lang="tr-TR" dirty="0">
              <a:solidFill>
                <a:schemeClr val="tx1"/>
              </a:solidFill>
            </a:endParaRPr>
          </a:p>
          <a:p>
            <a:pPr marL="0" indent="0" algn="just">
              <a:buNone/>
            </a:pPr>
            <a:endParaRPr lang="tr-TR" dirty="0"/>
          </a:p>
        </p:txBody>
      </p:sp>
      <p:pic>
        <p:nvPicPr>
          <p:cNvPr id="5" name="Resim 4"/>
          <p:cNvPicPr>
            <a:picLocks noChangeAspect="1"/>
          </p:cNvPicPr>
          <p:nvPr/>
        </p:nvPicPr>
        <p:blipFill>
          <a:blip r:embed="rId4"/>
          <a:stretch>
            <a:fillRect/>
          </a:stretch>
        </p:blipFill>
        <p:spPr>
          <a:xfrm>
            <a:off x="9451294" y="598912"/>
            <a:ext cx="2095315" cy="1507067"/>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5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1F2CD8-E8CE-4D6D-820A-0A4BD2532318}"/>
              </a:ext>
            </a:extLst>
          </p:cNvPr>
          <p:cNvSpPr>
            <a:spLocks noGrp="1"/>
          </p:cNvSpPr>
          <p:nvPr>
            <p:ph idx="1"/>
          </p:nvPr>
        </p:nvSpPr>
        <p:spPr>
          <a:xfrm>
            <a:off x="747660" y="999620"/>
            <a:ext cx="8431796" cy="4896084"/>
          </a:xfrm>
        </p:spPr>
        <p:txBody>
          <a:bodyPr>
            <a:normAutofit fontScale="85000" lnSpcReduction="20000"/>
          </a:bodyPr>
          <a:lstStyle/>
          <a:p>
            <a:pPr marL="0" indent="0" algn="just" fontAlgn="auto">
              <a:buNone/>
            </a:pPr>
            <a:r>
              <a:rPr lang="tr-TR" sz="2900" b="0" i="0" dirty="0">
                <a:solidFill>
                  <a:schemeClr val="tx1"/>
                </a:solidFill>
                <a:effectLst/>
                <a:latin typeface="Times New Roman" panose="02020603050405020304" pitchFamily="18" charset="0"/>
                <a:cs typeface="Times New Roman" panose="02020603050405020304" pitchFamily="18" charset="0"/>
              </a:rPr>
              <a:t>		Elde edilen sonuçtan, gayrimenkul değer artış kazanç istisna bedeli çıkarılır. Bu bedel yıllara göre farklılık gösterebilir. Gelir İdaresi Başkanlığının tablosuna göre 2021 yılının istisna gayrimenkul değer artış istisna bedeli 19.000 TL’dir. </a:t>
            </a:r>
          </a:p>
          <a:p>
            <a:pPr marL="0" indent="0" algn="l" fontAlgn="auto">
              <a:buNone/>
            </a:pPr>
            <a:r>
              <a:rPr lang="tr-TR" sz="2900" b="0" i="0" dirty="0">
                <a:solidFill>
                  <a:schemeClr val="tx1"/>
                </a:solidFill>
                <a:effectLst/>
                <a:latin typeface="Times New Roman" panose="02020603050405020304" pitchFamily="18" charset="0"/>
                <a:cs typeface="Times New Roman" panose="02020603050405020304" pitchFamily="18" charset="0"/>
              </a:rPr>
              <a:t>44.984 TL - 19.000 TL = 25.984 TL (vergiye tabi olacak tutar)</a:t>
            </a:r>
          </a:p>
          <a:p>
            <a:pPr marL="0" indent="0" algn="just" fontAlgn="auto">
              <a:buNone/>
            </a:pPr>
            <a:r>
              <a:rPr lang="tr-TR" sz="3200" dirty="0">
                <a:solidFill>
                  <a:schemeClr val="tx1"/>
                </a:solidFill>
                <a:latin typeface="Times New Roman" panose="02020603050405020304" pitchFamily="18" charset="0"/>
                <a:cs typeface="Times New Roman" panose="02020603050405020304" pitchFamily="18" charset="0"/>
              </a:rPr>
              <a:t>		2021 gelir vergisi tarifesinde belirtilen yüzde doğrultusunda tutar hesaplanır. 2021 yılı için belirlenen bazı gelir vergisi tarifeleri aşağıdaki gibidir. </a:t>
            </a:r>
          </a:p>
          <a:p>
            <a:pPr marL="0" indent="0" fontAlgn="auto">
              <a:buNone/>
            </a:pPr>
            <a:r>
              <a:rPr lang="tr-TR" sz="3200" dirty="0">
                <a:solidFill>
                  <a:schemeClr val="tx1"/>
                </a:solidFill>
                <a:latin typeface="Times New Roman" panose="02020603050405020304" pitchFamily="18" charset="0"/>
                <a:cs typeface="Times New Roman" panose="02020603050405020304" pitchFamily="18" charset="0"/>
              </a:rPr>
              <a:t>24.000 TL'ye kadar %15</a:t>
            </a:r>
            <a:br>
              <a:rPr lang="tr-TR" sz="3200" dirty="0">
                <a:solidFill>
                  <a:schemeClr val="tx1"/>
                </a:solidFill>
                <a:latin typeface="Times New Roman" panose="02020603050405020304" pitchFamily="18" charset="0"/>
                <a:cs typeface="Times New Roman" panose="02020603050405020304" pitchFamily="18" charset="0"/>
              </a:rPr>
            </a:br>
            <a:r>
              <a:rPr lang="tr-TR" sz="3200" dirty="0">
                <a:solidFill>
                  <a:schemeClr val="tx1"/>
                </a:solidFill>
                <a:latin typeface="Times New Roman" panose="02020603050405020304" pitchFamily="18" charset="0"/>
                <a:cs typeface="Times New Roman" panose="02020603050405020304" pitchFamily="18" charset="0"/>
              </a:rPr>
              <a:t>24.000 - 53.000 TL için %20</a:t>
            </a:r>
            <a:br>
              <a:rPr lang="tr-TR" sz="3200" dirty="0">
                <a:solidFill>
                  <a:schemeClr val="tx1"/>
                </a:solidFill>
                <a:latin typeface="Times New Roman" panose="02020603050405020304" pitchFamily="18" charset="0"/>
                <a:cs typeface="Times New Roman" panose="02020603050405020304" pitchFamily="18" charset="0"/>
              </a:rPr>
            </a:br>
            <a:r>
              <a:rPr lang="tr-TR" sz="3200" dirty="0">
                <a:solidFill>
                  <a:schemeClr val="tx1"/>
                </a:solidFill>
                <a:latin typeface="Times New Roman" panose="02020603050405020304" pitchFamily="18" charset="0"/>
                <a:cs typeface="Times New Roman" panose="02020603050405020304" pitchFamily="18" charset="0"/>
              </a:rPr>
              <a:t>53.000 - 130.000 TL için %27</a:t>
            </a:r>
          </a:p>
          <a:p>
            <a:pPr marL="0" indent="0" algn="l" fontAlgn="auto">
              <a:buNone/>
            </a:pPr>
            <a:endParaRPr lang="tr-TR" sz="3700" b="0" i="0" dirty="0">
              <a:solidFill>
                <a:schemeClr val="tx1"/>
              </a:solidFill>
              <a:effectLst/>
              <a:latin typeface="Times New Roman" panose="02020603050405020304" pitchFamily="18"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3735C1E6-40B2-42FC-AB59-B3507EE938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9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8FCFF5-F414-479F-9F4D-2EC182A73F89}"/>
              </a:ext>
            </a:extLst>
          </p:cNvPr>
          <p:cNvSpPr>
            <a:spLocks noGrp="1"/>
          </p:cNvSpPr>
          <p:nvPr>
            <p:ph idx="1"/>
          </p:nvPr>
        </p:nvSpPr>
        <p:spPr>
          <a:xfrm>
            <a:off x="578465" y="1182811"/>
            <a:ext cx="8534400" cy="4735285"/>
          </a:xfrm>
        </p:spPr>
        <p:txBody>
          <a:bodyPr>
            <a:normAutofit fontScale="70000" lnSpcReduction="20000"/>
          </a:bodyPr>
          <a:lstStyle/>
          <a:p>
            <a:pPr marL="0" indent="0" algn="l" fontAlgn="auto">
              <a:buNone/>
            </a:pPr>
            <a:r>
              <a:rPr lang="tr-TR" sz="2000" b="0" i="0" dirty="0">
                <a:solidFill>
                  <a:schemeClr val="tx1"/>
                </a:solidFill>
                <a:effectLst/>
                <a:latin typeface="Times New Roman" panose="02020603050405020304" pitchFamily="18" charset="0"/>
                <a:cs typeface="Times New Roman" panose="02020603050405020304" pitchFamily="18" charset="0"/>
              </a:rPr>
              <a:t>Bu durumda 25.984 TL’nin ilk 24.000 TL </a:t>
            </a:r>
            <a:r>
              <a:rPr lang="tr-TR" sz="2000" b="0" i="0" dirty="0" err="1">
                <a:solidFill>
                  <a:schemeClr val="tx1"/>
                </a:solidFill>
                <a:effectLst/>
                <a:latin typeface="Times New Roman" panose="02020603050405020304" pitchFamily="18" charset="0"/>
                <a:cs typeface="Times New Roman" panose="02020603050405020304" pitchFamily="18" charset="0"/>
              </a:rPr>
              <a:t>lik</a:t>
            </a:r>
            <a:r>
              <a:rPr lang="tr-TR" sz="2000" b="0" i="0" dirty="0">
                <a:solidFill>
                  <a:schemeClr val="tx1"/>
                </a:solidFill>
                <a:effectLst/>
                <a:latin typeface="Times New Roman" panose="02020603050405020304" pitchFamily="18" charset="0"/>
                <a:cs typeface="Times New Roman" panose="02020603050405020304" pitchFamily="18" charset="0"/>
              </a:rPr>
              <a:t> kısım için %15 uygulanırken kalan kısım için %20 uygulanır.</a:t>
            </a:r>
          </a:p>
          <a:p>
            <a:pPr marL="0" indent="0" algn="l" fontAlgn="auto">
              <a:buNone/>
            </a:pPr>
            <a:r>
              <a:rPr lang="tr-TR" sz="2000" b="0" i="0" dirty="0">
                <a:solidFill>
                  <a:schemeClr val="tx1"/>
                </a:solidFill>
                <a:effectLst/>
                <a:latin typeface="Times New Roman" panose="02020603050405020304" pitchFamily="18" charset="0"/>
                <a:cs typeface="Times New Roman" panose="02020603050405020304" pitchFamily="18" charset="0"/>
              </a:rPr>
              <a:t>24.000 TL’ </a:t>
            </a:r>
            <a:r>
              <a:rPr lang="tr-TR" sz="2000" b="0" i="0" dirty="0" err="1">
                <a:solidFill>
                  <a:schemeClr val="tx1"/>
                </a:solidFill>
                <a:effectLst/>
                <a:latin typeface="Times New Roman" panose="02020603050405020304" pitchFamily="18" charset="0"/>
                <a:cs typeface="Times New Roman" panose="02020603050405020304" pitchFamily="18" charset="0"/>
              </a:rPr>
              <a:t>nin</a:t>
            </a:r>
            <a:r>
              <a:rPr lang="tr-TR" sz="2000" b="0" i="0" dirty="0">
                <a:solidFill>
                  <a:schemeClr val="tx1"/>
                </a:solidFill>
                <a:effectLst/>
                <a:latin typeface="Times New Roman" panose="02020603050405020304" pitchFamily="18" charset="0"/>
                <a:cs typeface="Times New Roman" panose="02020603050405020304" pitchFamily="18" charset="0"/>
              </a:rPr>
              <a:t> %15’i = 3.600</a:t>
            </a:r>
          </a:p>
          <a:p>
            <a:pPr marL="0" indent="0" algn="l" fontAlgn="auto">
              <a:buNone/>
            </a:pPr>
            <a:r>
              <a:rPr lang="tr-TR" sz="2000" b="0" i="0" dirty="0">
                <a:solidFill>
                  <a:schemeClr val="tx1"/>
                </a:solidFill>
                <a:effectLst/>
                <a:latin typeface="Times New Roman" panose="02020603050405020304" pitchFamily="18" charset="0"/>
                <a:cs typeface="Times New Roman" panose="02020603050405020304" pitchFamily="18" charset="0"/>
              </a:rPr>
              <a:t>25.984 TL -24.000 TL = 1.984 TL</a:t>
            </a:r>
            <a:br>
              <a:rPr lang="tr-TR" sz="2000" b="0" i="0" dirty="0">
                <a:solidFill>
                  <a:schemeClr val="tx1"/>
                </a:solidFill>
                <a:effectLst/>
                <a:latin typeface="Times New Roman" panose="02020603050405020304" pitchFamily="18" charset="0"/>
                <a:cs typeface="Times New Roman" panose="02020603050405020304" pitchFamily="18" charset="0"/>
              </a:rPr>
            </a:br>
            <a:r>
              <a:rPr lang="tr-TR" sz="2000" b="0" i="0" dirty="0">
                <a:solidFill>
                  <a:schemeClr val="tx1"/>
                </a:solidFill>
                <a:effectLst/>
                <a:latin typeface="Times New Roman" panose="02020603050405020304" pitchFamily="18" charset="0"/>
                <a:cs typeface="Times New Roman" panose="02020603050405020304" pitchFamily="18" charset="0"/>
              </a:rPr>
              <a:t>1.984 TL’ </a:t>
            </a:r>
            <a:r>
              <a:rPr lang="tr-TR" sz="2000" b="0" i="0" dirty="0" err="1">
                <a:solidFill>
                  <a:schemeClr val="tx1"/>
                </a:solidFill>
                <a:effectLst/>
                <a:latin typeface="Times New Roman" panose="02020603050405020304" pitchFamily="18" charset="0"/>
                <a:cs typeface="Times New Roman" panose="02020603050405020304" pitchFamily="18" charset="0"/>
              </a:rPr>
              <a:t>nin</a:t>
            </a:r>
            <a:r>
              <a:rPr lang="tr-TR" sz="2000" b="0" i="0" dirty="0">
                <a:solidFill>
                  <a:schemeClr val="tx1"/>
                </a:solidFill>
                <a:effectLst/>
                <a:latin typeface="Times New Roman" panose="02020603050405020304" pitchFamily="18" charset="0"/>
                <a:cs typeface="Times New Roman" panose="02020603050405020304" pitchFamily="18" charset="0"/>
              </a:rPr>
              <a:t> %20’si = 396.8 TL</a:t>
            </a:r>
          </a:p>
          <a:p>
            <a:pPr marL="0" indent="0" algn="l" fontAlgn="auto">
              <a:buNone/>
            </a:pPr>
            <a:r>
              <a:rPr lang="tr-TR" sz="2000" b="0" i="0" dirty="0">
                <a:solidFill>
                  <a:schemeClr val="tx1"/>
                </a:solidFill>
                <a:effectLst/>
                <a:latin typeface="Times New Roman" panose="02020603050405020304" pitchFamily="18" charset="0"/>
                <a:cs typeface="Times New Roman" panose="02020603050405020304" pitchFamily="18" charset="0"/>
              </a:rPr>
              <a:t>Bu durumda 3.600 TL + 396.8 TL = 3.996,8 TL ödenmesi gereken vergi tutarıdır.   </a:t>
            </a:r>
          </a:p>
          <a:p>
            <a:pPr marL="0" indent="0" algn="l" fontAlgn="auto">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l" fontAlgn="auto">
              <a:buNone/>
            </a:pPr>
            <a:r>
              <a:rPr lang="tr-TR" b="1" dirty="0">
                <a:solidFill>
                  <a:schemeClr val="tx1"/>
                </a:solidFill>
                <a:latin typeface="Times New Roman" panose="02020603050405020304" pitchFamily="18" charset="0"/>
                <a:cs typeface="Times New Roman" panose="02020603050405020304" pitchFamily="18" charset="0"/>
              </a:rPr>
              <a:t>Değer Artış Kazancının İstisnai Durumları:</a:t>
            </a:r>
            <a:endParaRPr lang="tr-TR" sz="2000" b="1" i="0" dirty="0">
              <a:solidFill>
                <a:schemeClr val="tx1"/>
              </a:solidFill>
              <a:effectLst/>
              <a:latin typeface="Times New Roman" panose="02020603050405020304" pitchFamily="18" charset="0"/>
              <a:cs typeface="Times New Roman" panose="02020603050405020304" pitchFamily="18" charset="0"/>
            </a:endParaRPr>
          </a:p>
          <a:p>
            <a:pPr algn="just"/>
            <a:r>
              <a:rPr lang="tr-TR" dirty="0">
                <a:solidFill>
                  <a:schemeClr val="tx1"/>
                </a:solidFill>
              </a:rPr>
              <a:t> 		Satışını 5 yıl içerisinde gerçekleştirdiğiniz konut için gayrimenkul değer artış kazancı vergisi ödememek için bazı muafiyet şartlarını sağlamanız gerekir. Bu şartlardan bazıları ise şunlardır:</a:t>
            </a:r>
          </a:p>
          <a:p>
            <a:pPr marL="0" lvl="0" indent="0">
              <a:buNone/>
            </a:pPr>
            <a:r>
              <a:rPr lang="tr-TR" dirty="0">
                <a:solidFill>
                  <a:schemeClr val="tx1"/>
                </a:solidFill>
              </a:rPr>
              <a:t>  		Konuta miras yoluyla sahip olma</a:t>
            </a:r>
          </a:p>
          <a:p>
            <a:pPr marL="0" lvl="0" indent="0">
              <a:buNone/>
            </a:pPr>
            <a:r>
              <a:rPr lang="tr-TR" dirty="0">
                <a:solidFill>
                  <a:schemeClr val="tx1"/>
                </a:solidFill>
              </a:rPr>
              <a:t>		Konuta bağış yoluyla sahip olma</a:t>
            </a:r>
          </a:p>
          <a:p>
            <a:pPr marL="0" lvl="0" indent="0">
              <a:buNone/>
            </a:pPr>
            <a:r>
              <a:rPr lang="tr-TR" dirty="0">
                <a:solidFill>
                  <a:schemeClr val="tx1"/>
                </a:solidFill>
              </a:rPr>
              <a:t>		Mülke çeşitli nedenlerle hiçbir maddi ücret ödemeden sahip olma</a:t>
            </a:r>
          </a:p>
          <a:p>
            <a:pPr algn="just"/>
            <a:r>
              <a:rPr lang="tr-TR" dirty="0">
                <a:solidFill>
                  <a:schemeClr val="tx1"/>
                </a:solidFill>
              </a:rPr>
              <a:t> 		Gelir Vergisi Kanunu’na göre bağışlama yoluyla edinilen gayrimenkuller iktisabından itibaren 5 yıldan önce satılsalar bile satıştan doğan gelir vergiye tabi değildir. Ancak, gayrimenkuller bireysel mülkiyette olsa bile ticari işletmenin aktifine kaydedilir ise satış halinde ticari kazanç yönünden beyan gerekir. Bu nedenle gayrimenkul bağışlandıktan sonra ticari işletmenizin aktifine kaydedilmemiş ise ivazsız olarak iktisap edilen gayrimenkul olarak satışından doğan kazanç vergiye tabi tutulmayacaktır.</a:t>
            </a:r>
          </a:p>
          <a:p>
            <a:pPr marL="0" lvl="0" indent="0">
              <a:buNone/>
            </a:pPr>
            <a:endParaRPr lang="tr-TR" dirty="0">
              <a:solidFill>
                <a:schemeClr val="tx1"/>
              </a:solidFill>
            </a:endParaRPr>
          </a:p>
          <a:p>
            <a:pPr marL="0" indent="0" algn="l" fontAlgn="auto">
              <a:buNone/>
            </a:pPr>
            <a:endParaRPr lang="tr-TR" sz="2000" b="0" i="0" dirty="0">
              <a:solidFill>
                <a:schemeClr val="tx1"/>
              </a:solidFill>
              <a:effectLst/>
              <a:latin typeface="Times New Roman" panose="02020603050405020304" pitchFamily="18"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481D3D26-4FB8-4196-A89D-B7019E5F39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9709" y="342052"/>
            <a:ext cx="8534400" cy="1507067"/>
          </a:xfrm>
        </p:spPr>
        <p:txBody>
          <a:bodyPr>
            <a:normAutofit/>
          </a:bodyPr>
          <a:lstStyle/>
          <a:p>
            <a:r>
              <a:rPr lang="tr-TR" b="1" dirty="0"/>
              <a:t>TAPU HARÇLARI ve bina vergisi oranları</a:t>
            </a:r>
            <a:endParaRPr lang="tr-TR" dirty="0"/>
          </a:p>
        </p:txBody>
      </p:sp>
      <p:sp>
        <p:nvSpPr>
          <p:cNvPr id="3" name="İçerik Yer Tutucusu 2"/>
          <p:cNvSpPr>
            <a:spLocks noGrp="1"/>
          </p:cNvSpPr>
          <p:nvPr>
            <p:ph idx="1"/>
          </p:nvPr>
        </p:nvSpPr>
        <p:spPr>
          <a:xfrm>
            <a:off x="291082" y="1849120"/>
            <a:ext cx="8534400" cy="2200144"/>
          </a:xfrm>
        </p:spPr>
        <p:txBody>
          <a:bodyPr>
            <a:normAutofit fontScale="70000" lnSpcReduction="20000"/>
          </a:bodyPr>
          <a:lstStyle/>
          <a:p>
            <a:pPr algn="just"/>
            <a:r>
              <a:rPr lang="tr-TR" dirty="0">
                <a:solidFill>
                  <a:schemeClr val="tx1"/>
                </a:solidFill>
              </a:rPr>
              <a:t> 		2022 yılında gayrimenkullerin devir işlemi için alıcı ve satıcıdan ayrı ayrı binde 20 oranında harç tahsil edilecek.</a:t>
            </a:r>
          </a:p>
          <a:p>
            <a:pPr algn="just"/>
            <a:r>
              <a:rPr lang="tr-TR" dirty="0">
                <a:solidFill>
                  <a:schemeClr val="tx1"/>
                </a:solidFill>
              </a:rPr>
              <a:t>Örnek; Satışa konu olan bir evin satış bedeli 500.000TL olsun,</a:t>
            </a:r>
          </a:p>
          <a:p>
            <a:pPr marL="0" indent="0">
              <a:buNone/>
            </a:pPr>
            <a:r>
              <a:rPr lang="tr-TR" dirty="0">
                <a:solidFill>
                  <a:schemeClr val="tx1"/>
                </a:solidFill>
              </a:rPr>
              <a:t>	Alıcının tapu harcı: 10 bin TL</a:t>
            </a:r>
            <a:br>
              <a:rPr lang="tr-TR" dirty="0">
                <a:solidFill>
                  <a:schemeClr val="tx1"/>
                </a:solidFill>
              </a:rPr>
            </a:br>
            <a:r>
              <a:rPr lang="tr-TR" dirty="0">
                <a:solidFill>
                  <a:schemeClr val="tx1"/>
                </a:solidFill>
              </a:rPr>
              <a:t>	Satıcının tapu harcı: 10 bin TL</a:t>
            </a:r>
            <a:br>
              <a:rPr lang="tr-TR" dirty="0">
                <a:solidFill>
                  <a:schemeClr val="tx1"/>
                </a:solidFill>
              </a:rPr>
            </a:br>
            <a:r>
              <a:rPr lang="tr-TR" dirty="0">
                <a:solidFill>
                  <a:schemeClr val="tx1"/>
                </a:solidFill>
              </a:rPr>
              <a:t>	Toplam tapu harcı: 20 bin TL</a:t>
            </a:r>
          </a:p>
          <a:p>
            <a:pPr algn="just"/>
            <a:r>
              <a:rPr lang="tr-TR" dirty="0">
                <a:solidFill>
                  <a:schemeClr val="tx1"/>
                </a:solidFill>
              </a:rPr>
              <a:t> 		Bina vergisinin oranı meskenlerde binde bir, diğer binalarda ise binde ikidir. Bu oranlar, 5216 sayılı Kanunun uygulandığı büyük şehir belediye sınırları ve mücavir alanlar içinde % 100 artırımlı uygulanır.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356F008B-23A7-4FC2-973E-8A90A5091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301" y="4394330"/>
            <a:ext cx="6766736" cy="1801205"/>
          </a:xfrm>
          <a:prstGeom prst="rect">
            <a:avLst/>
          </a:prstGeom>
        </p:spPr>
      </p:pic>
    </p:spTree>
    <p:extLst>
      <p:ext uri="{BB962C8B-B14F-4D97-AF65-F5344CB8AC3E}">
        <p14:creationId xmlns:p14="http://schemas.microsoft.com/office/powerpoint/2010/main" val="13027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9618" y="296250"/>
            <a:ext cx="8534400" cy="1507067"/>
          </a:xfrm>
        </p:spPr>
        <p:txBody>
          <a:bodyPr>
            <a:normAutofit/>
          </a:bodyPr>
          <a:lstStyle/>
          <a:p>
            <a:r>
              <a:rPr lang="tr-TR" b="1" dirty="0"/>
              <a:t>GAYRİMENKULLERDE tam ve GEÇİCİ MUAFİYET DURUMLARI</a:t>
            </a:r>
            <a:endParaRPr lang="tr-TR" dirty="0"/>
          </a:p>
        </p:txBody>
      </p:sp>
      <p:sp>
        <p:nvSpPr>
          <p:cNvPr id="3" name="İçerik Yer Tutucusu 2"/>
          <p:cNvSpPr>
            <a:spLocks noGrp="1"/>
          </p:cNvSpPr>
          <p:nvPr>
            <p:ph idx="1"/>
          </p:nvPr>
        </p:nvSpPr>
        <p:spPr>
          <a:xfrm>
            <a:off x="509618" y="1996751"/>
            <a:ext cx="8534400" cy="4499843"/>
          </a:xfrm>
        </p:spPr>
        <p:txBody>
          <a:bodyPr>
            <a:normAutofit fontScale="70000" lnSpcReduction="20000"/>
          </a:bodyPr>
          <a:lstStyle/>
          <a:p>
            <a:pPr algn="just"/>
            <a:r>
              <a:rPr lang="tr-TR" dirty="0">
                <a:solidFill>
                  <a:schemeClr val="tx1"/>
                </a:solidFill>
              </a:rPr>
              <a:t> 		Emlak Vergisi Kanunu uyarınca, hiçbir geliri olmayanlar ile gelirleri sadece emekli, dul ve yetim aylığından ibaret bulunanların, gazilerin, engellilerin, şehitlerin dul ve yetimlerinin brüt 200 metrekareyi geçmeyen tek konutları için emlak vergisi istisnası uygulanıyor. 	</a:t>
            </a:r>
          </a:p>
          <a:p>
            <a:pPr algn="just"/>
            <a:r>
              <a:rPr lang="tr-TR" dirty="0">
                <a:solidFill>
                  <a:schemeClr val="tx1"/>
                </a:solidFill>
              </a:rPr>
              <a:t> 		Mesken olarak kullanılan bina veya apartman dairelerinin 50.000 Türk Lirasından az olmamak üzere vergi değerinin 1/4 ü, inşalarının sona erdiği yılı takip eden bütçe yılından itibaren 5 yıl süre ile geçici muafiyetten faydalandırılır. Bu binaların, bina apartman ise dairelerin, mesken olarak kullanılması şartı ile, </a:t>
            </a:r>
            <a:r>
              <a:rPr lang="tr-TR" dirty="0" err="1">
                <a:solidFill>
                  <a:schemeClr val="tx1"/>
                </a:solidFill>
              </a:rPr>
              <a:t>satınalma</a:t>
            </a:r>
            <a:r>
              <a:rPr lang="tr-TR" dirty="0">
                <a:solidFill>
                  <a:schemeClr val="tx1"/>
                </a:solidFill>
              </a:rPr>
              <a:t> veya sair suretle iktisap olunması halinde de yukardaki muaflık hükmü kalan süre için uygulanır. </a:t>
            </a:r>
          </a:p>
          <a:p>
            <a:pPr algn="just"/>
            <a:r>
              <a:rPr lang="tr-TR" dirty="0">
                <a:solidFill>
                  <a:schemeClr val="tx1"/>
                </a:solidFill>
              </a:rPr>
              <a:t>		Turizm Yatırım Belgesi alınan firmaların işletmelerine ait binalarının, inşaatlarının sona ermesinden veya turizm tesisi maksadıyla satın alınmasından itibaren 5 yıl süre ile geçici muafiyetten yararlanabilirler.</a:t>
            </a:r>
          </a:p>
          <a:p>
            <a:pPr algn="just"/>
            <a:r>
              <a:rPr lang="tr-TR" dirty="0">
                <a:solidFill>
                  <a:schemeClr val="tx1"/>
                </a:solidFill>
              </a:rPr>
              <a:t> 		Doğal afetin gerçekleştiği bölgelerde ya da kamu kuruluşlarının gösterdiği bölgelerde 5 yıl içinde yapılan binalarda 10 yıl boyunca geçici muafiyetten yararlanabilmektedir.</a:t>
            </a:r>
          </a:p>
          <a:p>
            <a:pPr algn="just"/>
            <a:r>
              <a:rPr lang="tr-TR" dirty="0">
                <a:solidFill>
                  <a:schemeClr val="tx1"/>
                </a:solidFill>
              </a:rPr>
              <a:t> 		Fuar, sergi ve panayır yerlerinde inşa edilen binalar (Bu yerlerin açık bulunmadığı zamanlarda da kullanılanlar hariç), bu maksada tahsis edildikleri süre için vergiden muaftır</a:t>
            </a:r>
          </a:p>
          <a:p>
            <a:pPr algn="just"/>
            <a:r>
              <a:rPr lang="tr-TR" dirty="0">
                <a:solidFill>
                  <a:schemeClr val="tx1"/>
                </a:solidFill>
              </a:rPr>
              <a:t> 		Planlama Teşkilatınca tespit ve tayin edilen geri kalmış bölgelerde inşa edilen sınai tesisler, inşalarının sona erdiği yılı takip eden bütçe yılından itibaren 5 yıl süre ile geçici muafiyetten faydalandırılır. </a:t>
            </a:r>
          </a:p>
          <a:p>
            <a:pPr algn="just"/>
            <a:endParaRPr lang="tr-TR" dirty="0">
              <a:solidFill>
                <a:schemeClr val="tx1"/>
              </a:solidFill>
            </a:endParaRPr>
          </a:p>
          <a:p>
            <a:pPr algn="just"/>
            <a:endParaRPr lang="tr-TR" dirty="0">
              <a:solidFill>
                <a:schemeClr val="tx1"/>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5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9200D-DBCC-43BD-ADD6-DD6EE623EBB1}"/>
              </a:ext>
            </a:extLst>
          </p:cNvPr>
          <p:cNvSpPr>
            <a:spLocks noGrp="1"/>
          </p:cNvSpPr>
          <p:nvPr>
            <p:ph type="title"/>
          </p:nvPr>
        </p:nvSpPr>
        <p:spPr>
          <a:xfrm>
            <a:off x="450947" y="484499"/>
            <a:ext cx="8534400" cy="1507067"/>
          </a:xfrm>
        </p:spPr>
        <p:txBody>
          <a:bodyPr>
            <a:normAutofit/>
          </a:bodyPr>
          <a:lstStyle/>
          <a:p>
            <a:r>
              <a:rPr lang="tr-TR" dirty="0"/>
              <a:t>Yabancılara gayrimenkul </a:t>
            </a:r>
            <a:r>
              <a:rPr lang="tr-TR" dirty="0" err="1"/>
              <a:t>kdv</a:t>
            </a:r>
            <a:r>
              <a:rPr lang="tr-TR" dirty="0"/>
              <a:t> istisnası</a:t>
            </a:r>
          </a:p>
        </p:txBody>
      </p:sp>
      <p:sp>
        <p:nvSpPr>
          <p:cNvPr id="3" name="İçerik Yer Tutucusu 2">
            <a:extLst>
              <a:ext uri="{FF2B5EF4-FFF2-40B4-BE49-F238E27FC236}">
                <a16:creationId xmlns:a16="http://schemas.microsoft.com/office/drawing/2014/main" id="{A700701D-5103-4337-9E94-8DAEA0B1ADB7}"/>
              </a:ext>
            </a:extLst>
          </p:cNvPr>
          <p:cNvSpPr>
            <a:spLocks noGrp="1"/>
          </p:cNvSpPr>
          <p:nvPr>
            <p:ph idx="1"/>
          </p:nvPr>
        </p:nvSpPr>
        <p:spPr>
          <a:xfrm>
            <a:off x="450947" y="2318658"/>
            <a:ext cx="8534400" cy="4138126"/>
          </a:xfrm>
        </p:spPr>
        <p:txBody>
          <a:bodyPr>
            <a:normAutofit/>
          </a:bodyPr>
          <a:lstStyle/>
          <a:p>
            <a:pPr algn="just"/>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Konut veya iş yerinin bu istisna kapsamında teslime konu edilebilmesi için; konut veya iş yeri olarak inşa edilen binanın yapı ruhsatının bulunması ve alıcıların kullanımına hazır vaziyette fiilen teslim edilmesi şarttır. </a:t>
            </a:r>
          </a:p>
          <a:p>
            <a:pPr algn="just"/>
            <a:r>
              <a:rPr lang="tr-TR" sz="1900" dirty="0">
                <a:solidFill>
                  <a:schemeClr val="tx1"/>
                </a:solidFill>
                <a:effectLst/>
                <a:latin typeface="Times New Roman" panose="02020603050405020304" pitchFamily="18" charset="0"/>
                <a:ea typeface="Calibri" panose="020F0502020204030204" pitchFamily="34" charset="0"/>
              </a:rPr>
              <a:t>  		İstisna </a:t>
            </a:r>
            <a:r>
              <a:rPr lang="tr-TR"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konut veya iş yerini inşa eden mükellefin yapacağı ilk teslimde uygulanır. Konut veya iş yerinin inşa edenlerden satın alınarak bir başkasına satılması halinde yapılan konut veya iş yeri teslimi ilk teslim olarak değerlendirilmez.</a:t>
            </a:r>
            <a:endParaRPr lang="tr-T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Örnek olarak; (A) Yapı A.Ş. inşa ettiği toplam 10 adet bağımsız bölümden oluşan binayı toplu olarak (B) Emlak </a:t>
            </a:r>
            <a:r>
              <a:rPr lang="tr-TR"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A.Ş.’ye</a:t>
            </a:r>
            <a:r>
              <a:rPr lang="tr-TR"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satmıştır. (B) Emlak </a:t>
            </a:r>
            <a:r>
              <a:rPr lang="tr-TR"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A.Ş.’de</a:t>
            </a:r>
            <a:r>
              <a:rPr lang="tr-TR"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satın aldığı bu konut ve iş yerlerinin bir kısmını Türkiye’de yerleşmiş olmayan yabancı uyruklu gerçek kişilere satmıştır. Bu durumda (B) Emlak A.Ş. tarafından yapılan bu teslimler ilk teslim olmadığından istisna kapsamında değerlendirilmez.</a:t>
            </a:r>
          </a:p>
          <a:p>
            <a:pPr algn="just"/>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14329F1E-4EBC-47E6-89F1-2B88EE1DE1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3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FA95BC-5D5C-40B3-98C0-549625FFE53B}"/>
              </a:ext>
            </a:extLst>
          </p:cNvPr>
          <p:cNvSpPr>
            <a:spLocks noGrp="1"/>
          </p:cNvSpPr>
          <p:nvPr>
            <p:ph idx="1"/>
          </p:nvPr>
        </p:nvSpPr>
        <p:spPr>
          <a:xfrm>
            <a:off x="646890" y="1170991"/>
            <a:ext cx="8534400" cy="4306077"/>
          </a:xfrm>
        </p:spPr>
        <p:txBody>
          <a:bodyPr>
            <a:normAutofit/>
          </a:bodyPr>
          <a:lstStyle/>
          <a:p>
            <a:pPr algn="just"/>
            <a:r>
              <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Konut veya iş yeri tesliminde KDV istisnasının uygulanabilmesi için, bedelin en az %50’sinin satışa ilişkin faturanın düzenlendiği tarihten önce, kalan kısmının da en geç bir yıl içerisinde alıcı tarafından döviz olarak Türkiye’ye getirilerek satıcıya ödenmesi gerekir. </a:t>
            </a:r>
          </a:p>
          <a:p>
            <a:pPr algn="just"/>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İstisna kapsamında satış yapanlar, konut veya iş yeri satışının KDV’den istisna olarak yapıldığını tapu müdürlüklerine bildirirler. Bu bildirim üzerine, tapu müdürlükleri tarafından tapu kütüğünün beyanlar hanesine, bu konut veya işyerlerinin bir yıl içerisinde elden çıkarılması halinde zamanında tahsil edilmeyen verginin, tecil faizi oranında hesaplanan gecikme faiziyle birlikte ödeneceği hususunda şerh konulur.</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İstisna kapsamına konut veya işyerleri girmekte olup; arsa tarla gibi gayrimenkullerin teslimlerinde istisna uygulanamayacaktır.</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BC27EF85-988C-4601-B96E-C3BEDDEF82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DFA377A-BA74-4389-86D8-686582A62F80}"/>
              </a:ext>
            </a:extLst>
          </p:cNvPr>
          <p:cNvPicPr>
            <a:picLocks noChangeAspect="1"/>
          </p:cNvPicPr>
          <p:nvPr/>
        </p:nvPicPr>
        <p:blipFill>
          <a:blip r:embed="rId4"/>
          <a:stretch>
            <a:fillRect/>
          </a:stretch>
        </p:blipFill>
        <p:spPr>
          <a:xfrm>
            <a:off x="9742089" y="269083"/>
            <a:ext cx="2165329" cy="1489167"/>
          </a:xfrm>
          <a:prstGeom prst="rect">
            <a:avLst/>
          </a:prstGeom>
        </p:spPr>
      </p:pic>
    </p:spTree>
    <p:extLst>
      <p:ext uri="{BB962C8B-B14F-4D97-AF65-F5344CB8AC3E}">
        <p14:creationId xmlns:p14="http://schemas.microsoft.com/office/powerpoint/2010/main" val="19075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5206" y="228841"/>
            <a:ext cx="8534400" cy="1507067"/>
          </a:xfrm>
        </p:spPr>
        <p:txBody>
          <a:bodyPr/>
          <a:lstStyle/>
          <a:p>
            <a:r>
              <a:rPr lang="tr-TR" b="1" dirty="0"/>
              <a:t>YABANCILARIN MÜLK EDİNMESİ VE VATANDAŞLIK ALMASI</a:t>
            </a:r>
            <a:endParaRPr lang="tr-TR" dirty="0"/>
          </a:p>
        </p:txBody>
      </p:sp>
      <p:sp>
        <p:nvSpPr>
          <p:cNvPr id="3" name="İçerik Yer Tutucusu 2"/>
          <p:cNvSpPr>
            <a:spLocks noGrp="1"/>
          </p:cNvSpPr>
          <p:nvPr>
            <p:ph idx="1"/>
          </p:nvPr>
        </p:nvSpPr>
        <p:spPr>
          <a:xfrm>
            <a:off x="475206" y="1990754"/>
            <a:ext cx="8534400" cy="3981994"/>
          </a:xfrm>
        </p:spPr>
        <p:txBody>
          <a:bodyPr>
            <a:normAutofit fontScale="85000" lnSpcReduction="20000"/>
          </a:bodyPr>
          <a:lstStyle/>
          <a:p>
            <a:pPr marL="0" indent="0">
              <a:buNone/>
            </a:pPr>
            <a:r>
              <a:rPr lang="tr-TR" dirty="0"/>
              <a:t>	</a:t>
            </a:r>
            <a:r>
              <a:rPr lang="tr-TR" dirty="0">
                <a:solidFill>
                  <a:schemeClr val="tx1"/>
                </a:solidFill>
              </a:rPr>
              <a:t>Yabancıların taşınmaz edinimindeki kanuni sınırlamalar :</a:t>
            </a:r>
          </a:p>
          <a:p>
            <a:pPr algn="just" fontAlgn="base"/>
            <a:r>
              <a:rPr lang="tr-TR" dirty="0">
                <a:solidFill>
                  <a:schemeClr val="tx1"/>
                </a:solidFill>
              </a:rPr>
              <a:t> 		Yabancılar kanuni sınırlamalara uymak kaydıyla, Türkiye’de işyeri veya mesken olarak kullanmak üzere, taşınmaz satın alabilirler. Ancak farklı şehirlerde de olsa, yabancı bir kişinin Türkiye’de satın alabileceği taşınmazların toplam yüzölçümü 30 hektarı geçemez.</a:t>
            </a:r>
          </a:p>
          <a:p>
            <a:pPr algn="just"/>
            <a:r>
              <a:rPr lang="tr-TR" dirty="0">
                <a:solidFill>
                  <a:schemeClr val="tx1"/>
                </a:solidFill>
              </a:rPr>
              <a:t> 		Yabancıların taşınmaz alımı öncesinde, bölgedeki askeri makamlardan izin alınması da gerekmektedir. Bahse konu taşınmazın güvenlik bölgesi içinde bulunması halinde, yabancılara satış işlemi yapılması mümkün olamayacağından, bu konunun ödeme yapılmadan önce açıklığa kavuşturulması önemlidir.</a:t>
            </a:r>
          </a:p>
          <a:p>
            <a:pPr algn="just"/>
            <a:r>
              <a:rPr lang="tr-TR" dirty="0">
                <a:solidFill>
                  <a:schemeClr val="tx1"/>
                </a:solidFill>
              </a:rPr>
              <a:t> 		Yabancılar, T.C. Cumhurbaşkanının kararıyla Türk vatandaşlığını kazanabilmek için En az 400.000 ABD doları veya karşılığı döviz ya da karşılığı Türk lirası tutarında taşınmazı tapu kayıtlarına üç yıl satılmaması şerhi koyulmak şartıyla satın aldığı Çevre ve Şehircilik Bakanlığınca tespit edilen yabancı yatırımcı Türk Vatandaşlığı kazanabilir.</a:t>
            </a:r>
          </a:p>
          <a:p>
            <a:endParaRPr lang="tr-TR" dirty="0">
              <a:solidFill>
                <a:schemeClr val="tx1"/>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4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8C675-E442-46E2-B440-F1C5A7F3FC0A}"/>
              </a:ext>
            </a:extLst>
          </p:cNvPr>
          <p:cNvSpPr>
            <a:spLocks noGrp="1"/>
          </p:cNvSpPr>
          <p:nvPr>
            <p:ph type="title"/>
          </p:nvPr>
        </p:nvSpPr>
        <p:spPr>
          <a:xfrm>
            <a:off x="572245" y="316549"/>
            <a:ext cx="8534400" cy="1507067"/>
          </a:xfrm>
        </p:spPr>
        <p:txBody>
          <a:bodyPr/>
          <a:lstStyle/>
          <a:p>
            <a:r>
              <a:rPr lang="tr-TR" dirty="0"/>
              <a:t>Evlilik ve boşanma durumunda gayrimenkullerin durumu</a:t>
            </a:r>
          </a:p>
        </p:txBody>
      </p:sp>
      <p:sp>
        <p:nvSpPr>
          <p:cNvPr id="3" name="İçerik Yer Tutucusu 2">
            <a:extLst>
              <a:ext uri="{FF2B5EF4-FFF2-40B4-BE49-F238E27FC236}">
                <a16:creationId xmlns:a16="http://schemas.microsoft.com/office/drawing/2014/main" id="{C65F28E8-7AD5-46A7-BE38-39F53F1185CC}"/>
              </a:ext>
            </a:extLst>
          </p:cNvPr>
          <p:cNvSpPr>
            <a:spLocks noGrp="1"/>
          </p:cNvSpPr>
          <p:nvPr>
            <p:ph idx="1"/>
          </p:nvPr>
        </p:nvSpPr>
        <p:spPr>
          <a:xfrm>
            <a:off x="572245" y="2430624"/>
            <a:ext cx="8534400" cy="3615267"/>
          </a:xfrm>
        </p:spPr>
        <p:txBody>
          <a:bodyPr>
            <a:normAutofit fontScale="92500" lnSpcReduction="10000"/>
          </a:bodyPr>
          <a:lstStyle/>
          <a:p>
            <a:pPr indent="449580" algn="just">
              <a:lnSpc>
                <a:spcPct val="107000"/>
              </a:lnSpc>
              <a:spcBef>
                <a:spcPts val="600"/>
              </a:spcBef>
              <a:spcAft>
                <a:spcPts val="600"/>
              </a:spcAft>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Kişinin evlenmeden önce edindiği mallar, kişinin kendine ait edinimi olarak kabul edilip mal paylaşımına söz konusu olmamaktadır. Ancak bu mala ait borçları evlilik süresince ödenmesi durumunda mal paylaşımında ödenen borç bedelinin malın fiyatına olan etki değeri hesaplanarak bulunacaktır. Evlilik süresince edinilen mallar ise eşlerden biri ister çalışıyor ister çalışmıyor olsun, sözleşmeyle aksi kararlaştırılmamışsa, ikiye eşit olarak bölünecektir.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Bef>
                <a:spcPts val="600"/>
              </a:spcBef>
              <a:spcAft>
                <a:spcPts val="600"/>
              </a:spcAft>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Evlendikten sonra miras veya bağış yoluyla geçen mallar paylaşıma açık olan mallar değildir. Bu malın hangi tarihte kişinin tasarrufuna sunulduğu ise dikkate alınmaz. Çünkü miras yolu ile geçen mallar, o kişiye kalmıştır. Kişi, bu mallar üzerinde tam bir tasarrufa sahiptir.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Bef>
                <a:spcPts val="600"/>
              </a:spcBef>
              <a:spcAft>
                <a:spcPts val="600"/>
              </a:spcAft>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Karşılıksız kazanma yoluyla kazanılan mal varlıkları üzerinde de tam bir tasarrufa sahiptir.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843835A7-ABA8-4B55-9A7F-11BE9EDF4F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9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1A1BC0-7D10-48AD-8996-EFC4C610E690}"/>
              </a:ext>
            </a:extLst>
          </p:cNvPr>
          <p:cNvSpPr>
            <a:spLocks noGrp="1"/>
          </p:cNvSpPr>
          <p:nvPr>
            <p:ph idx="1"/>
          </p:nvPr>
        </p:nvSpPr>
        <p:spPr/>
        <p:txBody>
          <a:bodyPr/>
          <a:lstStyle/>
          <a:p>
            <a:pPr algn="just"/>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Boşanma sebebiyle bir eşten diğer eşe intikal eden malların beş yıl içinde satılması halinde; Gelir Vergisi Kanunun Mükerrer 80'nci maddesi kapsamında değer artış kazancı hesaplanıp hesaplanmayacağı, söz konusu malın ilk iktisap tarihine göre ve eşlerin tabii olduğu mal rejimine göre belirlenecektir. Buna göre ivazlı bir intikal olduğuna hükmedilirse değer artış kazancı hesaplanacaktır, ivazsız bir intikal (Edinilmiş Mallara Katılma Rejimi gereğince sadece mal paylaşımı) söz konusu ise Değer Artış Kazancı hesaplanmamakla birlikte konunun Veraset ve İntikal Vergisi açısından değerlendirilmesi gerekecektir.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800" dirty="0">
                <a:solidFill>
                  <a:schemeClr val="tx1"/>
                </a:solidFill>
                <a:latin typeface="Times New Roman" panose="02020603050405020304" pitchFamily="18" charset="0"/>
                <a:cs typeface="Times New Roman" panose="02020603050405020304" pitchFamily="18" charset="0"/>
              </a:rPr>
              <a:t>2022 yılı için;</a:t>
            </a:r>
          </a:p>
        </p:txBody>
      </p:sp>
      <p:graphicFrame>
        <p:nvGraphicFramePr>
          <p:cNvPr id="4" name="Tablo 3">
            <a:extLst>
              <a:ext uri="{FF2B5EF4-FFF2-40B4-BE49-F238E27FC236}">
                <a16:creationId xmlns:a16="http://schemas.microsoft.com/office/drawing/2014/main" id="{0961088C-0779-4E97-A4BC-1F399626792F}"/>
              </a:ext>
            </a:extLst>
          </p:cNvPr>
          <p:cNvGraphicFramePr>
            <a:graphicFrameLocks noGrp="1"/>
          </p:cNvGraphicFramePr>
          <p:nvPr>
            <p:extLst>
              <p:ext uri="{D42A27DB-BD31-4B8C-83A1-F6EECF244321}">
                <p14:modId xmlns:p14="http://schemas.microsoft.com/office/powerpoint/2010/main" val="1481478278"/>
              </p:ext>
            </p:extLst>
          </p:nvPr>
        </p:nvGraphicFramePr>
        <p:xfrm>
          <a:off x="933298" y="3944141"/>
          <a:ext cx="8164049" cy="2251394"/>
        </p:xfrm>
        <a:graphic>
          <a:graphicData uri="http://schemas.openxmlformats.org/drawingml/2006/table">
            <a:tbl>
              <a:tblPr firstRow="1" firstCol="1" bandRow="1">
                <a:tableStyleId>{5C22544A-7EE6-4342-B048-85BDC9FD1C3A}</a:tableStyleId>
              </a:tblPr>
              <a:tblGrid>
                <a:gridCol w="2449215">
                  <a:extLst>
                    <a:ext uri="{9D8B030D-6E8A-4147-A177-3AD203B41FA5}">
                      <a16:colId xmlns:a16="http://schemas.microsoft.com/office/drawing/2014/main" val="3526945069"/>
                    </a:ext>
                  </a:extLst>
                </a:gridCol>
                <a:gridCol w="2857417">
                  <a:extLst>
                    <a:ext uri="{9D8B030D-6E8A-4147-A177-3AD203B41FA5}">
                      <a16:colId xmlns:a16="http://schemas.microsoft.com/office/drawing/2014/main" val="205699589"/>
                    </a:ext>
                  </a:extLst>
                </a:gridCol>
                <a:gridCol w="2857417">
                  <a:extLst>
                    <a:ext uri="{9D8B030D-6E8A-4147-A177-3AD203B41FA5}">
                      <a16:colId xmlns:a16="http://schemas.microsoft.com/office/drawing/2014/main" val="423947130"/>
                    </a:ext>
                  </a:extLst>
                </a:gridCol>
              </a:tblGrid>
              <a:tr h="339090">
                <a:tc>
                  <a:txBody>
                    <a:bodyPr/>
                    <a:lstStyle/>
                    <a:p>
                      <a:pPr>
                        <a:lnSpc>
                          <a:spcPct val="107000"/>
                        </a:lnSpc>
                        <a:spcAft>
                          <a:spcPts val="800"/>
                        </a:spcAft>
                      </a:pPr>
                      <a:r>
                        <a:rPr lang="tr-TR" sz="1200">
                          <a:effectLst/>
                        </a:rPr>
                        <a:t>Matrah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Veraset yoluyla intikallerde vergi oranı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nSpc>
                          <a:spcPct val="107000"/>
                        </a:lnSpc>
                        <a:spcAft>
                          <a:spcPts val="800"/>
                        </a:spcAft>
                      </a:pPr>
                      <a:r>
                        <a:rPr lang="tr-TR" sz="1200">
                          <a:effectLst/>
                        </a:rPr>
                        <a:t>İvazsız intikallerde vergi oranı*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extLst>
                  <a:ext uri="{0D108BD9-81ED-4DB2-BD59-A6C34878D82A}">
                    <a16:rowId xmlns:a16="http://schemas.microsoft.com/office/drawing/2014/main" val="1488826472"/>
                  </a:ext>
                </a:extLst>
              </a:tr>
              <a:tr h="172720">
                <a:tc>
                  <a:txBody>
                    <a:bodyPr/>
                    <a:lstStyle/>
                    <a:p>
                      <a:pPr>
                        <a:lnSpc>
                          <a:spcPct val="107000"/>
                        </a:lnSpc>
                        <a:spcAft>
                          <a:spcPts val="800"/>
                        </a:spcAft>
                      </a:pPr>
                      <a:r>
                        <a:rPr lang="tr-TR" sz="1200">
                          <a:effectLst/>
                        </a:rPr>
                        <a:t>İlk 500.000 TL için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extLst>
                  <a:ext uri="{0D108BD9-81ED-4DB2-BD59-A6C34878D82A}">
                    <a16:rowId xmlns:a16="http://schemas.microsoft.com/office/drawing/2014/main" val="251330050"/>
                  </a:ext>
                </a:extLst>
              </a:tr>
              <a:tr h="339090">
                <a:tc>
                  <a:txBody>
                    <a:bodyPr/>
                    <a:lstStyle/>
                    <a:p>
                      <a:pPr>
                        <a:lnSpc>
                          <a:spcPct val="107000"/>
                        </a:lnSpc>
                        <a:spcAft>
                          <a:spcPts val="800"/>
                        </a:spcAft>
                      </a:pPr>
                      <a:r>
                        <a:rPr lang="tr-TR" sz="1200">
                          <a:effectLst/>
                        </a:rPr>
                        <a:t>Sonra gelen 1.200.000 TL için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extLst>
                  <a:ext uri="{0D108BD9-81ED-4DB2-BD59-A6C34878D82A}">
                    <a16:rowId xmlns:a16="http://schemas.microsoft.com/office/drawing/2014/main" val="201477395"/>
                  </a:ext>
                </a:extLst>
              </a:tr>
              <a:tr h="339090">
                <a:tc>
                  <a:txBody>
                    <a:bodyPr/>
                    <a:lstStyle/>
                    <a:p>
                      <a:pPr>
                        <a:lnSpc>
                          <a:spcPct val="107000"/>
                        </a:lnSpc>
                        <a:spcAft>
                          <a:spcPts val="800"/>
                        </a:spcAft>
                      </a:pPr>
                      <a:r>
                        <a:rPr lang="tr-TR" sz="1200">
                          <a:effectLst/>
                        </a:rPr>
                        <a:t>Sonra gelen 2.500.000 TL için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extLst>
                  <a:ext uri="{0D108BD9-81ED-4DB2-BD59-A6C34878D82A}">
                    <a16:rowId xmlns:a16="http://schemas.microsoft.com/office/drawing/2014/main" val="544588058"/>
                  </a:ext>
                </a:extLst>
              </a:tr>
              <a:tr h="339090">
                <a:tc>
                  <a:txBody>
                    <a:bodyPr/>
                    <a:lstStyle/>
                    <a:p>
                      <a:pPr>
                        <a:lnSpc>
                          <a:spcPct val="107000"/>
                        </a:lnSpc>
                        <a:spcAft>
                          <a:spcPts val="800"/>
                        </a:spcAft>
                      </a:pPr>
                      <a:r>
                        <a:rPr lang="tr-TR" sz="1200">
                          <a:effectLst/>
                        </a:rPr>
                        <a:t>Sonra gelen 4.900.000 TL için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extLst>
                  <a:ext uri="{0D108BD9-81ED-4DB2-BD59-A6C34878D82A}">
                    <a16:rowId xmlns:a16="http://schemas.microsoft.com/office/drawing/2014/main" val="3045923603"/>
                  </a:ext>
                </a:extLst>
              </a:tr>
              <a:tr h="339090">
                <a:tc>
                  <a:txBody>
                    <a:bodyPr/>
                    <a:lstStyle/>
                    <a:p>
                      <a:pPr>
                        <a:lnSpc>
                          <a:spcPct val="107000"/>
                        </a:lnSpc>
                        <a:spcAft>
                          <a:spcPts val="800"/>
                        </a:spcAft>
                      </a:pPr>
                      <a:r>
                        <a:rPr lang="tr-TR" sz="1200" dirty="0">
                          <a:effectLst/>
                        </a:rPr>
                        <a:t>Matrahın 9.100.000 TL’yi aşan bölümü için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a:effectLst/>
                        </a:rPr>
                        <a:t>% 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tc>
                  <a:txBody>
                    <a:bodyPr/>
                    <a:lstStyle/>
                    <a:p>
                      <a:pPr algn="ctr">
                        <a:lnSpc>
                          <a:spcPct val="107000"/>
                        </a:lnSpc>
                        <a:spcAft>
                          <a:spcPts val="800"/>
                        </a:spcAft>
                      </a:pPr>
                      <a:r>
                        <a:rPr lang="tr-TR" sz="1200" dirty="0">
                          <a:effectLst/>
                        </a:rPr>
                        <a:t>% 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95250" marT="47625" marB="47625" anchor="ctr"/>
                </a:tc>
                <a:extLst>
                  <a:ext uri="{0D108BD9-81ED-4DB2-BD59-A6C34878D82A}">
                    <a16:rowId xmlns:a16="http://schemas.microsoft.com/office/drawing/2014/main" val="4282767916"/>
                  </a:ext>
                </a:extLst>
              </a:tr>
            </a:tbl>
          </a:graphicData>
        </a:graphic>
      </p:graphicFrame>
      <p:pic>
        <p:nvPicPr>
          <p:cNvPr id="5" name="Resim 4">
            <a:extLst>
              <a:ext uri="{FF2B5EF4-FFF2-40B4-BE49-F238E27FC236}">
                <a16:creationId xmlns:a16="http://schemas.microsoft.com/office/drawing/2014/main" id="{296E7FE9-2E27-4271-B871-EA69BBA96F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7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738" y="527891"/>
            <a:ext cx="8534400" cy="1507067"/>
          </a:xfrm>
        </p:spPr>
        <p:txBody>
          <a:bodyPr/>
          <a:lstStyle/>
          <a:p>
            <a:r>
              <a:rPr lang="tr-TR" b="1" dirty="0"/>
              <a:t>GAYRİMENKUL NEDİR</a:t>
            </a:r>
            <a:br>
              <a:rPr lang="tr-TR" dirty="0"/>
            </a:br>
            <a:endParaRPr lang="tr-TR" dirty="0"/>
          </a:p>
        </p:txBody>
      </p:sp>
      <p:sp>
        <p:nvSpPr>
          <p:cNvPr id="3" name="İçerik Yer Tutucusu 2"/>
          <p:cNvSpPr>
            <a:spLocks noGrp="1"/>
          </p:cNvSpPr>
          <p:nvPr>
            <p:ph idx="1"/>
          </p:nvPr>
        </p:nvSpPr>
        <p:spPr>
          <a:xfrm>
            <a:off x="355738" y="2505918"/>
            <a:ext cx="8534400" cy="3615267"/>
          </a:xfrm>
        </p:spPr>
        <p:txBody>
          <a:bodyPr>
            <a:normAutofit/>
          </a:bodyPr>
          <a:lstStyle/>
          <a:p>
            <a:pPr algn="just"/>
            <a:r>
              <a:rPr lang="tr-TR" dirty="0">
                <a:solidFill>
                  <a:schemeClr val="tx1"/>
                </a:solidFill>
              </a:rPr>
              <a:t> 		Gayrimenkul kavramı, taşınması ve nakli mümkün olmayan tüm varlıklardır. Buna karşılık, emlâk kavramı, bu gayrimenkullerden sadece, üzerinde tasarruf edilebilenlere verilen addır. </a:t>
            </a:r>
          </a:p>
          <a:p>
            <a:pPr algn="just"/>
            <a:r>
              <a:rPr lang="tr-TR" u="sng" dirty="0">
                <a:solidFill>
                  <a:schemeClr val="tx1"/>
                </a:solidFill>
                <a:hlinkClick r:id="rId3" tooltip="Türk Medeni Kanunu"/>
              </a:rPr>
              <a:t>Medeni kanuna</a:t>
            </a:r>
            <a:r>
              <a:rPr lang="tr-TR" dirty="0">
                <a:solidFill>
                  <a:schemeClr val="tx1"/>
                </a:solidFill>
              </a:rPr>
              <a:t> göre ise taşınmaz mülkiyeti konusunu oluşturan maddeler aşağıdaki gibidir;</a:t>
            </a:r>
          </a:p>
          <a:p>
            <a:pPr lvl="0"/>
            <a:r>
              <a:rPr lang="tr-TR" u="sng" dirty="0">
                <a:solidFill>
                  <a:schemeClr val="tx1"/>
                </a:solidFill>
                <a:hlinkClick r:id="rId4" tooltip="Arazi"/>
              </a:rPr>
              <a:t>Arazi</a:t>
            </a:r>
            <a:r>
              <a:rPr lang="tr-TR" dirty="0">
                <a:solidFill>
                  <a:schemeClr val="tx1"/>
                </a:solidFill>
              </a:rPr>
              <a:t>,</a:t>
            </a:r>
          </a:p>
          <a:p>
            <a:pPr lvl="0" algn="just"/>
            <a:r>
              <a:rPr lang="tr-TR" u="sng" dirty="0">
                <a:solidFill>
                  <a:schemeClr val="tx1"/>
                </a:solidFill>
                <a:hlinkClick r:id="rId5" tooltip="Tapu kütüğü"/>
              </a:rPr>
              <a:t>Tapu kütüğüne</a:t>
            </a:r>
            <a:r>
              <a:rPr lang="tr-TR" dirty="0">
                <a:solidFill>
                  <a:schemeClr val="tx1"/>
                </a:solidFill>
              </a:rPr>
              <a:t> ayrı sayfaya kaydedilen bağımsız ve sürekli haklar,</a:t>
            </a:r>
          </a:p>
          <a:p>
            <a:pPr lvl="0" algn="just"/>
            <a:r>
              <a:rPr lang="tr-TR" u="sng" dirty="0">
                <a:solidFill>
                  <a:schemeClr val="tx1"/>
                </a:solidFill>
                <a:hlinkClick r:id="rId6" tooltip="Kat mülkiyeti kütüğü (sayfa mevcut değil)"/>
              </a:rPr>
              <a:t>Kat mülkiyeti kütüğüne</a:t>
            </a:r>
            <a:r>
              <a:rPr lang="tr-TR" dirty="0">
                <a:solidFill>
                  <a:schemeClr val="tx1"/>
                </a:solidFill>
              </a:rPr>
              <a:t> kayıtlı </a:t>
            </a:r>
            <a:r>
              <a:rPr lang="tr-TR" u="sng" dirty="0">
                <a:solidFill>
                  <a:schemeClr val="tx1"/>
                </a:solidFill>
                <a:hlinkClick r:id="rId7" tooltip="Bağımsız bölüm (sayfa mevcut değil)"/>
              </a:rPr>
              <a:t>bağımsız </a:t>
            </a:r>
            <a:r>
              <a:rPr lang="tr-TR" u="sng" dirty="0" err="1">
                <a:solidFill>
                  <a:schemeClr val="tx1"/>
                </a:solidFill>
                <a:hlinkClick r:id="rId7" tooltip="Bağımsız bölüm (sayfa mevcut değil)"/>
              </a:rPr>
              <a:t>bölümler</a:t>
            </a:r>
            <a:r>
              <a:rPr lang="tr-TR" dirty="0" err="1">
                <a:solidFill>
                  <a:schemeClr val="tx1"/>
                </a:solidFill>
              </a:rPr>
              <a:t>’dir</a:t>
            </a:r>
            <a:r>
              <a:rPr lang="tr-TR" dirty="0">
                <a:solidFill>
                  <a:schemeClr val="tx1"/>
                </a:solidFill>
              </a:rPr>
              <a:t>.</a:t>
            </a:r>
          </a:p>
          <a:p>
            <a:endParaRPr lang="tr-TR" dirty="0"/>
          </a:p>
        </p:txBody>
      </p:sp>
      <p:pic>
        <p:nvPicPr>
          <p:cNvPr id="4" name="Resim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9"/>
          <a:stretch>
            <a:fillRect/>
          </a:stretch>
        </p:blipFill>
        <p:spPr>
          <a:xfrm>
            <a:off x="9143999" y="368290"/>
            <a:ext cx="2516778" cy="1469220"/>
          </a:xfrm>
          <a:prstGeom prst="rect">
            <a:avLst/>
          </a:prstGeom>
        </p:spPr>
      </p:pic>
    </p:spTree>
    <p:extLst>
      <p:ext uri="{BB962C8B-B14F-4D97-AF65-F5344CB8AC3E}">
        <p14:creationId xmlns:p14="http://schemas.microsoft.com/office/powerpoint/2010/main" val="246997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8944" y="2188270"/>
            <a:ext cx="8534400" cy="1507067"/>
          </a:xfrm>
        </p:spPr>
        <p:txBody>
          <a:bodyPr/>
          <a:lstStyle/>
          <a:p>
            <a:r>
              <a:rPr lang="tr-TR" sz="4400" dirty="0"/>
              <a:t>Bizi Dinlediğiniz için </a:t>
            </a:r>
            <a:br>
              <a:rPr lang="tr-TR" sz="4400" dirty="0"/>
            </a:br>
            <a:r>
              <a:rPr lang="tr-TR" sz="4400" dirty="0"/>
              <a:t>Teşekkür ederiz</a:t>
            </a:r>
            <a:r>
              <a:rPr lang="tr-TR" dirty="0"/>
              <a:t>.</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191" y="421359"/>
            <a:ext cx="8534400" cy="1507067"/>
          </a:xfrm>
        </p:spPr>
        <p:txBody>
          <a:bodyPr>
            <a:normAutofit/>
          </a:bodyPr>
          <a:lstStyle/>
          <a:p>
            <a:r>
              <a:rPr lang="tr-TR" b="1" dirty="0"/>
              <a:t>ŞİRKETLER AÇISINDAN GAYRİMENKUL SATIŞLARINDA VERGİ İSTİSNASI</a:t>
            </a:r>
            <a:endParaRPr lang="tr-TR" dirty="0"/>
          </a:p>
        </p:txBody>
      </p:sp>
      <p:sp>
        <p:nvSpPr>
          <p:cNvPr id="3" name="İçerik Yer Tutucusu 2"/>
          <p:cNvSpPr>
            <a:spLocks noGrp="1"/>
          </p:cNvSpPr>
          <p:nvPr>
            <p:ph idx="1"/>
          </p:nvPr>
        </p:nvSpPr>
        <p:spPr>
          <a:xfrm>
            <a:off x="613191" y="2384618"/>
            <a:ext cx="8534400" cy="3615267"/>
          </a:xfrm>
        </p:spPr>
        <p:txBody>
          <a:bodyPr>
            <a:normAutofit fontScale="92500"/>
          </a:bodyPr>
          <a:lstStyle/>
          <a:p>
            <a:pPr algn="just"/>
            <a:r>
              <a:rPr lang="tr-TR" dirty="0"/>
              <a:t>  		</a:t>
            </a:r>
            <a:r>
              <a:rPr lang="tr-TR" dirty="0">
                <a:solidFill>
                  <a:schemeClr val="tx1"/>
                </a:solidFill>
              </a:rPr>
              <a:t>Kurumlar Vergisi mükellefi firmalarda satışa konu edilen gayrimenkullerin, 2 tam yıl aktifinde bulundurulması şartıyla, satılmasından elde edilen kazancın %50’sı Kurumlar Vergisinden istisna edilmektedir. Ayrıca bu taşınmaz KDV’den de istisna edilmiştir.</a:t>
            </a:r>
          </a:p>
          <a:p>
            <a:pPr algn="just"/>
            <a:r>
              <a:rPr lang="tr-TR" sz="2100" dirty="0">
                <a:solidFill>
                  <a:schemeClr val="tx1"/>
                </a:solidFill>
              </a:rPr>
              <a:t> 		Bu istisnalardan yararlanabilmesi için firmanın gayrimenkulü kendi adına tapuya tescil etmiş olması gerekmektedir. Aksi takdirde bu istisnadan yararlanamamaktadır. Ayrıca firmanın faaliyet konusu taşınmazın ticareti, kiralaması ya da inşaatı olması durumunda, faaliyet amaçlı kullanılan gayrimenkuller haricinde, bu istisnadan yararlanamamaktadırlar.</a:t>
            </a:r>
          </a:p>
          <a:p>
            <a:pPr algn="just"/>
            <a:endParaRPr lang="tr-TR" sz="2100" dirty="0">
              <a:solidFill>
                <a:schemeClr val="tx1"/>
              </a:solidFill>
            </a:endParaRPr>
          </a:p>
          <a:p>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6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0913" y="755468"/>
            <a:ext cx="8534400" cy="5347063"/>
          </a:xfrm>
        </p:spPr>
        <p:txBody>
          <a:bodyPr>
            <a:normAutofit/>
          </a:bodyPr>
          <a:lstStyle/>
          <a:p>
            <a:pPr algn="just"/>
            <a:r>
              <a:rPr lang="tr-TR" dirty="0">
                <a:solidFill>
                  <a:schemeClr val="tx1"/>
                </a:solidFill>
              </a:rPr>
              <a:t> 		Örnek 1: Gayrimenkul kiralaması faaliyeti ile iştigal eden (M) Ltd. Şti. aktifinde iki tam yıl süre ile bulunan taşınmazı satışa çıkarmıştır.</a:t>
            </a:r>
          </a:p>
          <a:p>
            <a:pPr algn="just"/>
            <a:r>
              <a:rPr lang="tr-TR" dirty="0">
                <a:solidFill>
                  <a:schemeClr val="tx1"/>
                </a:solidFill>
              </a:rPr>
              <a:t> 		Söz konusu satış işlemi şirket faaliyetlerinin yürütülmesine tahsis edilmiş bir taşınmaz olması kaydıyla 3065 sayılı Kanunun (17/4-r) maddesi kapsamında KDV'den istisnadır. Ancak taşınmazın şirket faaliyetlerinin yürütülmesine tahsis edilmiş bir taşınmaz olmayıp şirketin faaliyet konusu olan kiralamalarda kullanılan taşınmazlardan olması halinde, taşınmazın satışı genel hükümler çerçevesinde KDV'ye tabidir.</a:t>
            </a:r>
            <a:r>
              <a:rPr lang="tr-TR" dirty="0"/>
              <a:t> </a:t>
            </a:r>
            <a:r>
              <a:rPr lang="tr-TR" sz="2100" dirty="0">
                <a:solidFill>
                  <a:schemeClr val="tx1"/>
                </a:solidFill>
              </a:rPr>
              <a:t>Ayrıca, eklenti olarak kabul edilen demirbaş ve teçhizatın satılması halinde bunların bedeli üzerinden KDV hesaplanır.</a:t>
            </a:r>
          </a:p>
          <a:p>
            <a:endParaRPr lang="tr-TR" sz="2100" dirty="0">
              <a:solidFill>
                <a:schemeClr val="tx1"/>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a:extLst>
              <a:ext uri="{FF2B5EF4-FFF2-40B4-BE49-F238E27FC236}">
                <a16:creationId xmlns:a16="http://schemas.microsoft.com/office/drawing/2014/main" id="{1406DABE-8A1D-40DE-9968-36B0F437E609}"/>
              </a:ext>
            </a:extLst>
          </p:cNvPr>
          <p:cNvPicPr>
            <a:picLocks noChangeAspect="1"/>
          </p:cNvPicPr>
          <p:nvPr/>
        </p:nvPicPr>
        <p:blipFill>
          <a:blip r:embed="rId4"/>
          <a:stretch>
            <a:fillRect/>
          </a:stretch>
        </p:blipFill>
        <p:spPr>
          <a:xfrm>
            <a:off x="9505756" y="317533"/>
            <a:ext cx="2418767" cy="1589190"/>
          </a:xfrm>
          <a:prstGeom prst="rect">
            <a:avLst/>
          </a:prstGeom>
        </p:spPr>
      </p:pic>
    </p:spTree>
    <p:extLst>
      <p:ext uri="{BB962C8B-B14F-4D97-AF65-F5344CB8AC3E}">
        <p14:creationId xmlns:p14="http://schemas.microsoft.com/office/powerpoint/2010/main" val="36821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8534400" cy="5209903"/>
          </a:xfrm>
        </p:spPr>
        <p:txBody>
          <a:bodyPr>
            <a:normAutofit/>
          </a:bodyPr>
          <a:lstStyle/>
          <a:p>
            <a:pPr algn="just"/>
            <a:r>
              <a:rPr lang="tr-TR" dirty="0"/>
              <a:t> 		</a:t>
            </a:r>
            <a:r>
              <a:rPr lang="tr-TR" dirty="0">
                <a:solidFill>
                  <a:schemeClr val="tx1"/>
                </a:solidFill>
              </a:rPr>
              <a:t>İnşa Halindeki Binalarda 2 Yıllık Sürenin Tespiti Kurumlar tarafından, inşaatı henüz tamamlanmayan, fiilen kullanma imkânı da bulunmayan binaların satılması halinde; kurum aktifinde iki tam yıl kayıtlı olması koşuluyla, sadece binanın arsasının satış kazancına tekabül eden kısmı kurumlar vergisinden istisna tutulur.</a:t>
            </a:r>
          </a:p>
          <a:p>
            <a:pPr algn="just"/>
            <a:r>
              <a:rPr lang="tr-TR" dirty="0">
                <a:solidFill>
                  <a:schemeClr val="tx1"/>
                </a:solidFill>
              </a:rPr>
              <a:t>  		Arsa üzerinde inşa edilen ve aktife kaydedilen binanın, kurum adına tapuya tescil edilerek satılması halinde, satılan binanın iki yıllık aktifte bulundurulma süresinin başlangıç tarihi olarak, inşaatın tamamlandığı ve bina olarak kullanılmaya başlandığı tarih esas alınır.</a:t>
            </a:r>
          </a:p>
          <a:p>
            <a:pPr algn="just"/>
            <a:r>
              <a:rPr lang="tr-TR" dirty="0">
                <a:solidFill>
                  <a:schemeClr val="tx1"/>
                </a:solidFill>
              </a:rPr>
              <a:t> 		Söz konusu istisna uygulamasında bahsi geçen "kurum" ibaresi, Kurumlar Vergisi Kanunu’nda sayılan kurumlar vergisi mükelleflerini ifade ettiğinden, şahsi işletmelerin aktifinde kayıtlı taşınmazların satışında istisna uygulanması mümkün değildir.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C7DC95FB-642F-4072-B617-C411992DC040}"/>
              </a:ext>
            </a:extLst>
          </p:cNvPr>
          <p:cNvPicPr>
            <a:picLocks noChangeAspect="1"/>
          </p:cNvPicPr>
          <p:nvPr/>
        </p:nvPicPr>
        <p:blipFill>
          <a:blip r:embed="rId4"/>
          <a:stretch>
            <a:fillRect/>
          </a:stretch>
        </p:blipFill>
        <p:spPr>
          <a:xfrm>
            <a:off x="9756525" y="248463"/>
            <a:ext cx="2136458" cy="1583699"/>
          </a:xfrm>
          <a:prstGeom prst="rect">
            <a:avLst/>
          </a:prstGeom>
        </p:spPr>
      </p:pic>
    </p:spTree>
    <p:extLst>
      <p:ext uri="{BB962C8B-B14F-4D97-AF65-F5344CB8AC3E}">
        <p14:creationId xmlns:p14="http://schemas.microsoft.com/office/powerpoint/2010/main" val="23703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8749" y="429137"/>
            <a:ext cx="8534400" cy="1507067"/>
          </a:xfrm>
        </p:spPr>
        <p:txBody>
          <a:bodyPr/>
          <a:lstStyle/>
          <a:p>
            <a:r>
              <a:rPr lang="tr-TR" b="1" dirty="0"/>
              <a:t>KONUT TESLİMLERİNDE KDV ORANI</a:t>
            </a:r>
            <a:endParaRPr lang="tr-TR" dirty="0"/>
          </a:p>
        </p:txBody>
      </p:sp>
      <p:sp>
        <p:nvSpPr>
          <p:cNvPr id="3" name="İçerik Yer Tutucusu 2"/>
          <p:cNvSpPr>
            <a:spLocks noGrp="1"/>
          </p:cNvSpPr>
          <p:nvPr>
            <p:ph idx="1"/>
          </p:nvPr>
        </p:nvSpPr>
        <p:spPr>
          <a:xfrm>
            <a:off x="719954" y="1763486"/>
            <a:ext cx="8534400" cy="4482157"/>
          </a:xfrm>
        </p:spPr>
        <p:txBody>
          <a:bodyPr>
            <a:normAutofit fontScale="85000" lnSpcReduction="10000"/>
          </a:bodyPr>
          <a:lstStyle/>
          <a:p>
            <a:pPr algn="just"/>
            <a:r>
              <a:rPr lang="tr-TR" dirty="0">
                <a:solidFill>
                  <a:schemeClr val="tx1"/>
                </a:solidFill>
              </a:rPr>
              <a:t>Konut teslimlerinde;</a:t>
            </a:r>
          </a:p>
          <a:p>
            <a:pPr lvl="1" algn="just"/>
            <a:r>
              <a:rPr lang="tr-TR" dirty="0">
                <a:solidFill>
                  <a:schemeClr val="tx1"/>
                </a:solidFill>
              </a:rPr>
              <a:t>150 m2’ye kadar olan kısmı için </a:t>
            </a:r>
            <a:r>
              <a:rPr lang="tr-TR" b="1" dirty="0">
                <a:solidFill>
                  <a:schemeClr val="tx1"/>
                </a:solidFill>
              </a:rPr>
              <a:t>yüzde 8</a:t>
            </a:r>
            <a:r>
              <a:rPr lang="tr-TR" dirty="0">
                <a:solidFill>
                  <a:schemeClr val="tx1"/>
                </a:solidFill>
              </a:rPr>
              <a:t>,</a:t>
            </a:r>
          </a:p>
          <a:p>
            <a:pPr lvl="1" algn="just"/>
            <a:r>
              <a:rPr lang="tr-TR" dirty="0">
                <a:solidFill>
                  <a:schemeClr val="tx1"/>
                </a:solidFill>
              </a:rPr>
              <a:t>150 m2’nin üzerindeki kısımları içinse </a:t>
            </a:r>
            <a:r>
              <a:rPr lang="tr-TR" b="1" dirty="0">
                <a:solidFill>
                  <a:schemeClr val="tx1"/>
                </a:solidFill>
              </a:rPr>
              <a:t>yüzde 18</a:t>
            </a:r>
            <a:r>
              <a:rPr lang="tr-TR" dirty="0">
                <a:solidFill>
                  <a:schemeClr val="tx1"/>
                </a:solidFill>
              </a:rPr>
              <a:t> oranında KDV uygulanması kararlaştırılmıştır.</a:t>
            </a:r>
          </a:p>
          <a:p>
            <a:pPr algn="just"/>
            <a:r>
              <a:rPr lang="tr-TR" dirty="0">
                <a:solidFill>
                  <a:schemeClr val="tx1"/>
                </a:solidFill>
              </a:rPr>
              <a:t> 		Ayrıca, “6306 sayılı Afet Riski Altındaki Alanların Dönüştürülmesi Hakkında Kanun” kapsamında </a:t>
            </a:r>
            <a:r>
              <a:rPr lang="tr-TR" b="1" dirty="0">
                <a:solidFill>
                  <a:schemeClr val="tx1"/>
                </a:solidFill>
              </a:rPr>
              <a:t>rezerv yapı alanı</a:t>
            </a:r>
            <a:r>
              <a:rPr lang="tr-TR" dirty="0">
                <a:solidFill>
                  <a:schemeClr val="tx1"/>
                </a:solidFill>
              </a:rPr>
              <a:t> ve </a:t>
            </a:r>
            <a:r>
              <a:rPr lang="tr-TR" b="1" dirty="0">
                <a:solidFill>
                  <a:schemeClr val="tx1"/>
                </a:solidFill>
              </a:rPr>
              <a:t>riskli alan</a:t>
            </a:r>
            <a:r>
              <a:rPr lang="tr-TR" dirty="0">
                <a:solidFill>
                  <a:schemeClr val="tx1"/>
                </a:solidFill>
              </a:rPr>
              <a:t> olarak belirlenen yerler ile </a:t>
            </a:r>
            <a:r>
              <a:rPr lang="tr-TR" b="1" dirty="0">
                <a:solidFill>
                  <a:schemeClr val="tx1"/>
                </a:solidFill>
              </a:rPr>
              <a:t>riskli yapılar</a:t>
            </a:r>
            <a:r>
              <a:rPr lang="tr-TR" dirty="0">
                <a:solidFill>
                  <a:schemeClr val="tx1"/>
                </a:solidFill>
              </a:rPr>
              <a:t>ın bulunduğu yerlerde dönüşüm projeleri çerçevesinde yapılan konutların</a:t>
            </a:r>
          </a:p>
          <a:p>
            <a:pPr lvl="1" algn="just"/>
            <a:r>
              <a:rPr lang="tr-TR" dirty="0">
                <a:solidFill>
                  <a:schemeClr val="tx1"/>
                </a:solidFill>
              </a:rPr>
              <a:t>Net alanının 150 m2’ye kadar olan kısmı için </a:t>
            </a:r>
            <a:r>
              <a:rPr lang="tr-TR" b="1" dirty="0">
                <a:solidFill>
                  <a:schemeClr val="tx1"/>
                </a:solidFill>
              </a:rPr>
              <a:t>yüzde 1</a:t>
            </a:r>
            <a:r>
              <a:rPr lang="tr-TR" dirty="0">
                <a:solidFill>
                  <a:schemeClr val="tx1"/>
                </a:solidFill>
              </a:rPr>
              <a:t> oranında uygulanmakta olan KDV oranı korunmuş,</a:t>
            </a:r>
          </a:p>
          <a:p>
            <a:pPr lvl="1" algn="just"/>
            <a:r>
              <a:rPr lang="tr-TR" dirty="0">
                <a:solidFill>
                  <a:schemeClr val="tx1"/>
                </a:solidFill>
              </a:rPr>
              <a:t>Bu konutlarda da 150 m2’nin üzerindeki kısımlar için </a:t>
            </a:r>
            <a:r>
              <a:rPr lang="tr-TR" b="1" dirty="0">
                <a:solidFill>
                  <a:schemeClr val="tx1"/>
                </a:solidFill>
              </a:rPr>
              <a:t>yüzde 18</a:t>
            </a:r>
            <a:r>
              <a:rPr lang="tr-TR" dirty="0">
                <a:solidFill>
                  <a:schemeClr val="tx1"/>
                </a:solidFill>
              </a:rPr>
              <a:t> oranında KDV uygulanması karara bağlanmıştır.</a:t>
            </a:r>
          </a:p>
          <a:p>
            <a:pPr algn="just"/>
            <a:r>
              <a:rPr lang="tr-TR" dirty="0">
                <a:solidFill>
                  <a:schemeClr val="tx1"/>
                </a:solidFill>
              </a:rPr>
              <a:t> 		01.04.2022 tarihinden önce yapı ruhsatı almış konut projelerinde yapı ruhsatı alınmış veya kamu kurum ve kuruluşları ile bunların iştirakleri tarafından ihalesi yapılmış projeler kapsamında inşa edilen konutlar için eski hükümler uygulanmaya devam edilecektir</a:t>
            </a:r>
            <a:r>
              <a:rPr lang="tr-TR" dirty="0"/>
              <a:t>.</a:t>
            </a:r>
            <a:endParaRPr lang="tr-TR" dirty="0">
              <a:solidFill>
                <a:schemeClr val="tx1"/>
              </a:solidFill>
            </a:endParaRPr>
          </a:p>
          <a:p>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B31D48-CCEF-451F-B4BA-9D6A95AC0096}"/>
              </a:ext>
            </a:extLst>
          </p:cNvPr>
          <p:cNvSpPr>
            <a:spLocks noGrp="1"/>
          </p:cNvSpPr>
          <p:nvPr>
            <p:ph type="title"/>
          </p:nvPr>
        </p:nvSpPr>
        <p:spPr>
          <a:xfrm>
            <a:off x="684212" y="465838"/>
            <a:ext cx="8534400" cy="1507067"/>
          </a:xfrm>
        </p:spPr>
        <p:txBody>
          <a:bodyPr/>
          <a:lstStyle/>
          <a:p>
            <a:r>
              <a:rPr lang="tr-TR" dirty="0"/>
              <a:t>Cins tashihi gelir ve </a:t>
            </a:r>
            <a:r>
              <a:rPr lang="tr-TR" dirty="0" err="1"/>
              <a:t>kdv</a:t>
            </a:r>
            <a:r>
              <a:rPr lang="tr-TR" dirty="0"/>
              <a:t> istisnası</a:t>
            </a:r>
          </a:p>
        </p:txBody>
      </p:sp>
      <p:sp>
        <p:nvSpPr>
          <p:cNvPr id="3" name="İçerik Yer Tutucusu 2">
            <a:extLst>
              <a:ext uri="{FF2B5EF4-FFF2-40B4-BE49-F238E27FC236}">
                <a16:creationId xmlns:a16="http://schemas.microsoft.com/office/drawing/2014/main" id="{D2709CAB-01F5-4809-B64D-A3B03891DD65}"/>
              </a:ext>
            </a:extLst>
          </p:cNvPr>
          <p:cNvSpPr>
            <a:spLocks noGrp="1"/>
          </p:cNvSpPr>
          <p:nvPr>
            <p:ph idx="1"/>
          </p:nvPr>
        </p:nvSpPr>
        <p:spPr>
          <a:xfrm>
            <a:off x="478938" y="1664996"/>
            <a:ext cx="8534400" cy="3877044"/>
          </a:xfrm>
        </p:spPr>
        <p:txBody>
          <a:bodyPr/>
          <a:lstStyle/>
          <a:p>
            <a:pPr algn="just"/>
            <a:r>
              <a:rPr lang="tr-TR" dirty="0"/>
              <a:t> 		</a:t>
            </a:r>
            <a:r>
              <a:rPr lang="tr-TR" dirty="0">
                <a:solidFill>
                  <a:schemeClr val="tx1"/>
                </a:solidFill>
              </a:rPr>
              <a:t>Değer artış kazancı açısından cins tashihi olmasa dahi fiilen kullanımın tespit edilebildiği tarihten itibaren beş yıllık süre başlamaktadır.</a:t>
            </a:r>
          </a:p>
          <a:p>
            <a:pPr algn="just"/>
            <a:r>
              <a:rPr lang="tr-TR" dirty="0">
                <a:solidFill>
                  <a:schemeClr val="tx1"/>
                </a:solidFill>
              </a:rPr>
              <a:t> 		</a:t>
            </a:r>
            <a:r>
              <a:rPr lang="tr-TR" dirty="0" err="1">
                <a:solidFill>
                  <a:schemeClr val="tx1"/>
                </a:solidFill>
              </a:rPr>
              <a:t>Kdv</a:t>
            </a:r>
            <a:r>
              <a:rPr lang="tr-TR" dirty="0">
                <a:solidFill>
                  <a:schemeClr val="tx1"/>
                </a:solidFill>
              </a:rPr>
              <a:t> İstisnası için; Aktifte kayıtlı bulundurma süresinin başlangıç tarihi olarak bütün bölümleri ile birlikte inşaatın tamamlanıp bina olarak aktife alındığı tarih esas alınması gerekir.</a:t>
            </a:r>
          </a:p>
        </p:txBody>
      </p:sp>
      <p:pic>
        <p:nvPicPr>
          <p:cNvPr id="4" name="Resim 3">
            <a:extLst>
              <a:ext uri="{FF2B5EF4-FFF2-40B4-BE49-F238E27FC236}">
                <a16:creationId xmlns:a16="http://schemas.microsoft.com/office/drawing/2014/main" id="{DAA35518-BE1E-4996-8582-278344F017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9621" y="181662"/>
            <a:ext cx="8534400" cy="1507067"/>
          </a:xfrm>
        </p:spPr>
        <p:txBody>
          <a:bodyPr/>
          <a:lstStyle/>
          <a:p>
            <a:r>
              <a:rPr lang="tr-TR" b="1" dirty="0"/>
              <a:t>DEĞERLİ KONUT VERGİSİ</a:t>
            </a:r>
            <a:endParaRPr lang="tr-TR" dirty="0"/>
          </a:p>
        </p:txBody>
      </p:sp>
      <p:sp>
        <p:nvSpPr>
          <p:cNvPr id="3" name="İçerik Yer Tutucusu 2"/>
          <p:cNvSpPr>
            <a:spLocks noGrp="1"/>
          </p:cNvSpPr>
          <p:nvPr>
            <p:ph idx="1"/>
          </p:nvPr>
        </p:nvSpPr>
        <p:spPr>
          <a:xfrm>
            <a:off x="573198" y="2279428"/>
            <a:ext cx="8534400" cy="3615267"/>
          </a:xfrm>
        </p:spPr>
        <p:txBody>
          <a:bodyPr>
            <a:normAutofit fontScale="77500" lnSpcReduction="20000"/>
          </a:bodyPr>
          <a:lstStyle/>
          <a:p>
            <a:pPr algn="just"/>
            <a:r>
              <a:rPr lang="tr-TR" dirty="0">
                <a:solidFill>
                  <a:schemeClr val="tx1"/>
                </a:solidFill>
              </a:rPr>
              <a:t> 		Emlak Vergisi Kanunu Genel Tebliği ile mesken nitelikli taşınmazlara ait bina vergi değerinin 2022 yılında 6.173.000 </a:t>
            </a:r>
            <a:r>
              <a:rPr lang="tr-TR" dirty="0" err="1">
                <a:solidFill>
                  <a:schemeClr val="tx1"/>
                </a:solidFill>
              </a:rPr>
              <a:t>TL’nı</a:t>
            </a:r>
            <a:r>
              <a:rPr lang="tr-TR" dirty="0">
                <a:solidFill>
                  <a:schemeClr val="tx1"/>
                </a:solidFill>
              </a:rPr>
              <a:t> aşan kısmı değerli konut vergisinin matrahını oluşturmaktadır.</a:t>
            </a:r>
          </a:p>
          <a:p>
            <a:pPr algn="just"/>
            <a:r>
              <a:rPr lang="tr-TR" dirty="0">
                <a:solidFill>
                  <a:schemeClr val="tx1"/>
                </a:solidFill>
              </a:rPr>
              <a:t>Buna göre değerli konut vergisine tabi mesken nitelikli taşınmazlardan, değeri:</a:t>
            </a:r>
          </a:p>
          <a:p>
            <a:pPr marL="914400" lvl="2" indent="0">
              <a:buNone/>
            </a:pPr>
            <a:r>
              <a:rPr lang="tr-TR" dirty="0">
                <a:solidFill>
                  <a:schemeClr val="tx1"/>
                </a:solidFill>
              </a:rPr>
              <a:t>6.173.000 TL ile 9.260.000 TL arasında olan (bu tutar dahil) konutların 6.173.000 TL’yi aşan kısmı için (Binde 3) oranında,</a:t>
            </a:r>
            <a:br>
              <a:rPr lang="tr-TR" dirty="0">
                <a:solidFill>
                  <a:schemeClr val="tx1"/>
                </a:solidFill>
              </a:rPr>
            </a:br>
            <a:r>
              <a:rPr lang="tr-TR" dirty="0">
                <a:solidFill>
                  <a:schemeClr val="tx1"/>
                </a:solidFill>
              </a:rPr>
              <a:t> </a:t>
            </a:r>
          </a:p>
          <a:p>
            <a:pPr marL="914400" lvl="2" indent="0">
              <a:buNone/>
            </a:pPr>
            <a:r>
              <a:rPr lang="tr-TR" dirty="0">
                <a:solidFill>
                  <a:schemeClr val="tx1"/>
                </a:solidFill>
              </a:rPr>
              <a:t>12.347.000 TL’ye kadar olan konutların (bu tutar dahil) 9.260.000 TL’si için 9.261 TL; fazlası için (Binde 6) oranında,</a:t>
            </a:r>
            <a:br>
              <a:rPr lang="tr-TR" dirty="0">
                <a:solidFill>
                  <a:schemeClr val="tx1"/>
                </a:solidFill>
              </a:rPr>
            </a:br>
            <a:r>
              <a:rPr lang="tr-TR" dirty="0">
                <a:solidFill>
                  <a:schemeClr val="tx1"/>
                </a:solidFill>
              </a:rPr>
              <a:t> </a:t>
            </a:r>
          </a:p>
          <a:p>
            <a:pPr marL="914400" lvl="2" indent="0">
              <a:buNone/>
            </a:pPr>
            <a:r>
              <a:rPr lang="tr-TR" dirty="0">
                <a:solidFill>
                  <a:schemeClr val="tx1"/>
                </a:solidFill>
              </a:rPr>
              <a:t>12.347.000 TL’den fazla olan konutların 12.347.000 TL’si için 27.783 TL; fazlası için (Binde 10) oranında,</a:t>
            </a:r>
          </a:p>
          <a:p>
            <a:pPr algn="just"/>
            <a:r>
              <a:rPr lang="tr-TR" dirty="0">
                <a:solidFill>
                  <a:schemeClr val="tx1"/>
                </a:solidFill>
              </a:rPr>
              <a:t> 		Bilindiği üzere, Türkiye sınırları içinde mesken nitelikli tek taşınmazı olanların bu taşınmazı ile birden fazla mesken nitelikli taşınmazı bulunanların değerli konut vergisinin konusuna giren en düşük değerli mesken nitelikli tek taşınmazı (intifa hakkına sahip olunması hâli dâhil) için değerli konut vergisi muafiyeti uygulanmaktadır.</a:t>
            </a:r>
          </a:p>
          <a:p>
            <a:endParaRPr lang="tr-TR" dirty="0"/>
          </a:p>
        </p:txBody>
      </p:sp>
      <p:pic>
        <p:nvPicPr>
          <p:cNvPr id="4" name="Resim 3"/>
          <p:cNvPicPr>
            <a:picLocks noChangeAspect="1"/>
          </p:cNvPicPr>
          <p:nvPr/>
        </p:nvPicPr>
        <p:blipFill>
          <a:blip r:embed="rId3"/>
          <a:stretch>
            <a:fillRect/>
          </a:stretch>
        </p:blipFill>
        <p:spPr>
          <a:xfrm>
            <a:off x="9455876" y="368073"/>
            <a:ext cx="2309404" cy="161748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8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584" y="324634"/>
            <a:ext cx="8534400" cy="1507067"/>
          </a:xfrm>
        </p:spPr>
        <p:txBody>
          <a:bodyPr/>
          <a:lstStyle/>
          <a:p>
            <a:r>
              <a:rPr lang="tr-TR" b="1" dirty="0"/>
              <a:t>Gayri menkul sermaye iradı</a:t>
            </a:r>
            <a:endParaRPr lang="tr-TR" dirty="0"/>
          </a:p>
        </p:txBody>
      </p:sp>
      <p:sp>
        <p:nvSpPr>
          <p:cNvPr id="3" name="İçerik Yer Tutucusu 2"/>
          <p:cNvSpPr>
            <a:spLocks noGrp="1"/>
          </p:cNvSpPr>
          <p:nvPr>
            <p:ph idx="1"/>
          </p:nvPr>
        </p:nvSpPr>
        <p:spPr>
          <a:xfrm>
            <a:off x="553584" y="2270760"/>
            <a:ext cx="8534400" cy="3825240"/>
          </a:xfrm>
        </p:spPr>
        <p:txBody>
          <a:bodyPr>
            <a:normAutofit fontScale="85000" lnSpcReduction="20000"/>
          </a:bodyPr>
          <a:lstStyle/>
          <a:p>
            <a:pPr algn="just"/>
            <a:r>
              <a:rPr lang="tr-TR" dirty="0">
                <a:solidFill>
                  <a:schemeClr val="tx1"/>
                </a:solidFill>
              </a:rPr>
              <a:t> 		2021 yılı içerisinde toplam 7.000 TL üzerinde mesken kira geliri elde edenler beyanname vereceklerdir.</a:t>
            </a:r>
          </a:p>
          <a:p>
            <a:pPr algn="just"/>
            <a:r>
              <a:rPr lang="tr-TR" dirty="0">
                <a:solidFill>
                  <a:schemeClr val="tx1"/>
                </a:solidFill>
              </a:rPr>
              <a:t> 		2021 yılı için uygulanacak istisna tutarı 7.000 TL olup, bu istisnadan sadece mesken kira geliri elde edenler faydalanabilecektir.</a:t>
            </a:r>
            <a:br>
              <a:rPr lang="tr-TR" dirty="0">
                <a:solidFill>
                  <a:schemeClr val="tx1"/>
                </a:solidFill>
              </a:rPr>
            </a:br>
            <a:r>
              <a:rPr lang="tr-TR" dirty="0">
                <a:solidFill>
                  <a:schemeClr val="tx1"/>
                </a:solidFill>
              </a:rPr>
              <a:t>2021 yılı içerisinde 7.000 TL üzeri mesken kira gelirinin yanında, beyanı gerekip gerekmediğine bakılmaksızın ayrı ayrı veya birlikte elde edilen ücret, menkul sermaye iradı, gayrimenkul sermaye iradı ile diğer kazanç ve iratların gayri safi tutarları toplamı 190.000 TL’yi geçenler 7.000 TL’lik mesken istisnasından yararlanamayacaktır.</a:t>
            </a:r>
          </a:p>
          <a:p>
            <a:pPr algn="just"/>
            <a:r>
              <a:rPr lang="tr-TR" dirty="0">
                <a:solidFill>
                  <a:schemeClr val="tx1"/>
                </a:solidFill>
              </a:rPr>
              <a:t> 		İşyeri kira gelirleri üzerinden vergi kesintisi yapılanlardan, kira gelirlerinin brüt tutarı beyanname verme sınırını (2021 yılı için 53.000 TL) aşanlar (Beyanname verme sınırı olan 53.000 TL’nin aşılıp aşılmadığının tespitinde, gelir vergisi kesintisine tabi brüt kira gelirleri ile konut kira gelirinin gelir vergisinden istisna edilen tutarı aşan kısmı birlikte dikkate alınacaktır) beyanname vereceklerdir.</a:t>
            </a:r>
          </a:p>
          <a:p>
            <a:endParaRPr lang="tr-TR" dirty="0">
              <a:solidFill>
                <a:schemeClr val="tx1"/>
              </a:solidFill>
            </a:endParaRP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669280"/>
            <a:ext cx="1219200" cy="10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4"/>
          <a:stretch>
            <a:fillRect/>
          </a:stretch>
        </p:blipFill>
        <p:spPr>
          <a:xfrm>
            <a:off x="10065611" y="468253"/>
            <a:ext cx="1717086" cy="1684171"/>
          </a:xfrm>
          <a:prstGeom prst="rect">
            <a:avLst/>
          </a:prstGeom>
        </p:spPr>
      </p:pic>
    </p:spTree>
    <p:extLst>
      <p:ext uri="{BB962C8B-B14F-4D97-AF65-F5344CB8AC3E}">
        <p14:creationId xmlns:p14="http://schemas.microsoft.com/office/powerpoint/2010/main" val="21857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573</TotalTime>
  <Words>2486</Words>
  <Application>Microsoft Office PowerPoint</Application>
  <PresentationFormat>Geniş ekran</PresentationFormat>
  <Paragraphs>132</Paragraphs>
  <Slides>20</Slides>
  <Notes>20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Calibri</vt:lpstr>
      <vt:lpstr>Century Gothic</vt:lpstr>
      <vt:lpstr>Times New Roman</vt:lpstr>
      <vt:lpstr>Wingdings 3</vt:lpstr>
      <vt:lpstr>Dilim</vt:lpstr>
      <vt:lpstr>GAYRİMENKULU ELDEN ÇIKARMA VE VERGİ MEVZUATI</vt:lpstr>
      <vt:lpstr>GAYRİMENKUL NEDİR </vt:lpstr>
      <vt:lpstr>ŞİRKETLER AÇISINDAN GAYRİMENKUL SATIŞLARINDA VERGİ İSTİSNASI</vt:lpstr>
      <vt:lpstr>PowerPoint Sunusu</vt:lpstr>
      <vt:lpstr>PowerPoint Sunusu</vt:lpstr>
      <vt:lpstr>KONUT TESLİMLERİNDE KDV ORANI</vt:lpstr>
      <vt:lpstr>Cins tashihi gelir ve kdv istisnası</vt:lpstr>
      <vt:lpstr>DEĞERLİ KONUT VERGİSİ</vt:lpstr>
      <vt:lpstr>Gayri menkul sermaye iradı</vt:lpstr>
      <vt:lpstr>Şahıslar AÇISINDAN DEĞER ARTIŞ KAZANCI</vt:lpstr>
      <vt:lpstr>PowerPoint Sunusu</vt:lpstr>
      <vt:lpstr>PowerPoint Sunusu</vt:lpstr>
      <vt:lpstr>TAPU HARÇLARI ve bina vergisi oranları</vt:lpstr>
      <vt:lpstr>GAYRİMENKULLERDE tam ve GEÇİCİ MUAFİYET DURUMLARI</vt:lpstr>
      <vt:lpstr>Yabancılara gayrimenkul kdv istisnası</vt:lpstr>
      <vt:lpstr>PowerPoint Sunusu</vt:lpstr>
      <vt:lpstr>YABANCILARIN MÜLK EDİNMESİ VE VATANDAŞLIK ALMASI</vt:lpstr>
      <vt:lpstr>Evlilik ve boşanma durumunda gayrimenkullerin durumu</vt:lpstr>
      <vt:lpstr>PowerPoint Sunusu</vt:lpstr>
      <vt:lpstr>Bizi Dinlediğiniz için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GAYRİMENKULU ELDEN ÇIKARMA VE VERGİ MEVZUATI</dc:title>
  <dc:creator>Murat SAN</dc:creator>
  <cp:lastModifiedBy>AYŞEGÜL ARIKAN</cp:lastModifiedBy>
  <cp:revision>43</cp:revision>
  <cp:lastPrinted>2022-04-20T14:39:35Z</cp:lastPrinted>
  <dcterms:created xsi:type="dcterms:W3CDTF">2022-04-18T05:50:28Z</dcterms:created>
  <dcterms:modified xsi:type="dcterms:W3CDTF">2022-04-20T19:23:09Z</dcterms:modified>
</cp:coreProperties>
</file>